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2"/>
  </p:notesMasterIdLst>
  <p:sldIdLst>
    <p:sldId id="256" r:id="rId3"/>
    <p:sldId id="261" r:id="rId4"/>
    <p:sldId id="262" r:id="rId5"/>
    <p:sldId id="263" r:id="rId6"/>
    <p:sldId id="257" r:id="rId7"/>
    <p:sldId id="266" r:id="rId8"/>
    <p:sldId id="273" r:id="rId9"/>
    <p:sldId id="274" r:id="rId10"/>
    <p:sldId id="275" r:id="rId11"/>
    <p:sldId id="276" r:id="rId12"/>
    <p:sldId id="277" r:id="rId13"/>
    <p:sldId id="282" r:id="rId14"/>
    <p:sldId id="279" r:id="rId15"/>
    <p:sldId id="280" r:id="rId16"/>
    <p:sldId id="281" r:id="rId17"/>
    <p:sldId id="271" r:id="rId18"/>
    <p:sldId id="298" r:id="rId19"/>
    <p:sldId id="299" r:id="rId20"/>
    <p:sldId id="272" r:id="rId21"/>
    <p:sldId id="267" r:id="rId22"/>
    <p:sldId id="283" r:id="rId23"/>
    <p:sldId id="300" r:id="rId24"/>
    <p:sldId id="285" r:id="rId25"/>
    <p:sldId id="284" r:id="rId26"/>
    <p:sldId id="301" r:id="rId27"/>
    <p:sldId id="287" r:id="rId28"/>
    <p:sldId id="289" r:id="rId29"/>
    <p:sldId id="268" r:id="rId30"/>
    <p:sldId id="290" r:id="rId31"/>
    <p:sldId id="291" r:id="rId32"/>
    <p:sldId id="292" r:id="rId33"/>
    <p:sldId id="293" r:id="rId34"/>
    <p:sldId id="294" r:id="rId35"/>
    <p:sldId id="296" r:id="rId36"/>
    <p:sldId id="269" r:id="rId37"/>
    <p:sldId id="302" r:id="rId38"/>
    <p:sldId id="297" r:id="rId39"/>
    <p:sldId id="264" r:id="rId40"/>
    <p:sldId id="28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33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55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764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err="1" smtClean="0"/>
              <a:t>Differentiable</a:t>
            </a:r>
            <a:r>
              <a:rPr lang="fr-FR" baseline="0" dirty="0" smtClean="0"/>
              <a:t> and </a:t>
            </a:r>
            <a:r>
              <a:rPr lang="fr-FR" baseline="0" dirty="0" err="1" smtClean="0"/>
              <a:t>convex</a:t>
            </a:r>
            <a:endParaRPr lang="fr-FR" baseline="0" dirty="0" smtClean="0"/>
          </a:p>
          <a:p>
            <a:endParaRPr lang="fr-FR" baseline="0" dirty="0" smtClean="0"/>
          </a:p>
          <a:p>
            <a:r>
              <a:rPr lang="en-US" dirty="0" smtClean="0"/>
              <a:t>https://machinelearningcoban.com/2017/01/12/gradientdescent/</a:t>
            </a:r>
          </a:p>
          <a:p>
            <a:r>
              <a:rPr lang="en-US" smtClean="0"/>
              <a:t>https://d2l.ai/chapter_optimization/gd.html</a:t>
            </a:r>
            <a:endParaRPr lang="en-US" dirty="0"/>
          </a:p>
        </p:txBody>
      </p:sp>
    </p:spTree>
    <p:extLst>
      <p:ext uri="{BB962C8B-B14F-4D97-AF65-F5344CB8AC3E}">
        <p14:creationId xmlns:p14="http://schemas.microsoft.com/office/powerpoint/2010/main" val="428240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extLst>
      <p:ext uri="{BB962C8B-B14F-4D97-AF65-F5344CB8AC3E}">
        <p14:creationId xmlns:p14="http://schemas.microsoft.com/office/powerpoint/2010/main" val="167944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621794" y="1371599"/>
            <a:ext cx="5985476" cy="2630173"/>
          </a:xfrm>
          <a:prstGeom prst="rect">
            <a:avLst/>
          </a:prstGeom>
          <a:noFill/>
          <a:ln>
            <a:noFill/>
          </a:ln>
        </p:spPr>
      </p:pic>
      <p:sp>
        <p:nvSpPr>
          <p:cNvPr id="2" name="TextBox 1"/>
          <p:cNvSpPr txBox="1"/>
          <p:nvPr/>
        </p:nvSpPr>
        <p:spPr>
          <a:xfrm>
            <a:off x="3671004" y="4001773"/>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extLst>
      <p:ext uri="{BB962C8B-B14F-4D97-AF65-F5344CB8AC3E}">
        <p14:creationId xmlns:p14="http://schemas.microsoft.com/office/powerpoint/2010/main" val="33662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975851" y="1848316"/>
            <a:ext cx="2623932" cy="1874281"/>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4092058439"/>
              </p:ext>
            </p:extLst>
          </p:nvPr>
        </p:nvGraphicFramePr>
        <p:xfrm>
          <a:off x="574159" y="730646"/>
          <a:ext cx="7634176" cy="3456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vi-VN" sz="1000" b="0" dirty="0" smtClean="0">
                          <a:effectLst/>
                        </a:rPr>
                        <a:t/>
                      </a:r>
                      <a:br>
                        <a:rPr lang="vi-VN" sz="1000" b="0" dirty="0" smtClean="0">
                          <a:effectLst/>
                        </a:rPr>
                      </a:br>
                      <a:r>
                        <a:rPr lang="vi-VN" sz="1000" b="0" i="0" u="none" strike="noStrike" cap="none" dirty="0" smtClean="0">
                          <a:solidFill>
                            <a:schemeClr val="tx1"/>
                          </a:solidFill>
                          <a:effectLst/>
                          <a:latin typeface="+mn-lt"/>
                          <a:ea typeface="+mn-ea"/>
                          <a:cs typeface="+mn-cs"/>
                          <a:sym typeface="Arial"/>
                        </a:rPr>
                        <a:t>Phân biệt discriminative/ generative models, supervised vs unsupervised vs self supervised </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Cách tổ chức training và testing chương trình AI trong TF</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ứng dụng; NLP, computer vision</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 &amp; Logistic Regression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Nhận dạng chữ số viết tay Digit-MNIST với logistic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(vanishing/exploding gradient)</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Loss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rtl="0" fontAlgn="base"/>
                      <a:r>
                        <a:rPr lang="en-US" sz="1000" b="0" dirty="0" smtClean="0">
                          <a:effectLst/>
                        </a:rPr>
                        <a:t/>
                      </a:r>
                      <a:br>
                        <a:rPr lang="en-US" sz="1000" b="0" dirty="0" smtClean="0">
                          <a:effectLst/>
                        </a:rPr>
                      </a:br>
                      <a:r>
                        <a:rPr lang="en-US" sz="1000" b="0" i="0" u="none" strike="noStrike" cap="none" dirty="0" smtClean="0">
                          <a:solidFill>
                            <a:schemeClr val="tx1"/>
                          </a:solidFill>
                          <a:effectLst/>
                          <a:latin typeface="+mn-lt"/>
                          <a:ea typeface="+mn-ea"/>
                          <a:cs typeface="+mn-cs"/>
                          <a:sym typeface="Arial"/>
                        </a:rPr>
                        <a:t>Convolution</a:t>
                      </a:r>
                    </a:p>
                    <a:p>
                      <a:pPr rtl="0" fontAlgn="base"/>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rtl="0" fontAlgn="base"/>
                      <a:r>
                        <a:rPr lang="en-US" sz="1000" b="0" i="0" u="none" strike="noStrike" cap="none" dirty="0" smtClean="0">
                          <a:solidFill>
                            <a:schemeClr val="tx1"/>
                          </a:solidFill>
                          <a:effectLst/>
                          <a:latin typeface="+mn-lt"/>
                          <a:ea typeface="+mn-ea"/>
                          <a:cs typeface="+mn-cs"/>
                          <a:sym typeface="Arial"/>
                        </a:rPr>
                        <a:t>Pooling</a:t>
                      </a:r>
                    </a:p>
                    <a:p>
                      <a:pPr rtl="0" fontAlgn="base"/>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Nhận dạng Fashion MNIST</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585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752131715"/>
              </p:ext>
            </p:extLst>
          </p:nvPr>
        </p:nvGraphicFramePr>
        <p:xfrm>
          <a:off x="574159" y="730646"/>
          <a:ext cx="7634176" cy="36073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Dropout</a:t>
                      </a:r>
                    </a:p>
                    <a:p>
                      <a:pPr rtl="0" fontAlgn="base"/>
                      <a:r>
                        <a:rPr lang="en-US" sz="1000" b="0" i="0" u="none" strike="noStrike" cap="none" dirty="0" smtClean="0">
                          <a:solidFill>
                            <a:schemeClr val="tx1"/>
                          </a:solidFill>
                          <a:effectLst/>
                          <a:latin typeface="+mn-lt"/>
                          <a:ea typeface="+mn-ea"/>
                          <a:cs typeface="+mn-cs"/>
                          <a:sym typeface="Arial"/>
                        </a:rPr>
                        <a:t>Augmentation</a:t>
                      </a:r>
                    </a:p>
                    <a:p>
                      <a:pPr rtl="0"/>
                      <a:r>
                        <a:rPr lang="en-US" sz="1000" b="0" dirty="0" smtClean="0">
                          <a:effectLst/>
                        </a:rPr>
                        <a:t/>
                      </a:r>
                      <a:br>
                        <a:rPr lang="en-US" sz="1000" b="0" dirty="0" smtClean="0">
                          <a:effectLst/>
                        </a:rPr>
                      </a:b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Alex-Net</a:t>
                      </a:r>
                    </a:p>
                    <a:p>
                      <a:pPr rtl="0" fontAlgn="base"/>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VGG</a:t>
                      </a:r>
                    </a:p>
                    <a:p>
                      <a:pPr rtl="0" fontAlgn="base"/>
                      <a:r>
                        <a:rPr lang="en-US" sz="1000" b="0" i="0" u="none" strike="noStrike" cap="none" dirty="0" smtClean="0">
                          <a:solidFill>
                            <a:schemeClr val="tx1"/>
                          </a:solidFill>
                          <a:effectLst/>
                          <a:latin typeface="+mn-lt"/>
                          <a:ea typeface="+mn-ea"/>
                          <a:cs typeface="+mn-cs"/>
                          <a:sym typeface="Arial"/>
                        </a:rPr>
                        <a:t>Dense-Net</a:t>
                      </a:r>
                    </a:p>
                    <a:p>
                      <a:pPr rtl="0" fontAlgn="base"/>
                      <a:r>
                        <a:rPr lang="en-US" sz="1000" b="0" i="0" u="none" strike="noStrike" cap="none" dirty="0" smtClean="0">
                          <a:solidFill>
                            <a:schemeClr val="tx1"/>
                          </a:solidFill>
                          <a:effectLst/>
                          <a:latin typeface="+mn-lt"/>
                          <a:ea typeface="+mn-ea"/>
                          <a:cs typeface="+mn-cs"/>
                          <a:sym typeface="Arial"/>
                        </a:rPr>
                        <a:t>Res-Net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thể</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CIFAR10</a:t>
                      </a: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(Recurrent Neural Network)</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LSTM</a:t>
                      </a:r>
                    </a:p>
                    <a:p>
                      <a:pPr rtl="0" fontAlgn="base"/>
                      <a:r>
                        <a:rPr lang="en-US" sz="1000" b="0" i="0" u="none" strike="noStrike" cap="none" dirty="0" smtClean="0">
                          <a:solidFill>
                            <a:schemeClr val="tx1"/>
                          </a:solidFill>
                          <a:effectLst/>
                          <a:latin typeface="+mn-lt"/>
                          <a:ea typeface="+mn-ea"/>
                          <a:cs typeface="+mn-cs"/>
                          <a:sym typeface="Arial"/>
                        </a:rPr>
                        <a:t>GRU</a:t>
                      </a:r>
                    </a:p>
                    <a:p>
                      <a:pPr rtl="0" fontAlgn="base"/>
                      <a:r>
                        <a:rPr lang="en-US" sz="1000" b="0" i="0" u="none" strike="noStrike" cap="none" dirty="0" smtClean="0">
                          <a:solidFill>
                            <a:schemeClr val="tx1"/>
                          </a:solidFill>
                          <a:effectLst/>
                          <a:latin typeface="+mn-lt"/>
                          <a:ea typeface="+mn-ea"/>
                          <a:cs typeface="+mn-cs"/>
                          <a:sym typeface="Arial"/>
                        </a:rPr>
                        <a:t>Sequence-to-sequence model</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rtl="0" fontAlgn="base"/>
                      <a:r>
                        <a:rPr lang="vi-VN" sz="1000" b="0" i="0" u="none" strike="noStrike" cap="none" dirty="0" smtClean="0">
                          <a:solidFill>
                            <a:schemeClr val="tx1"/>
                          </a:solidFill>
                          <a:effectLst/>
                          <a:latin typeface="+mn-lt"/>
                          <a:ea typeface="+mn-ea"/>
                          <a:cs typeface="+mn-cs"/>
                          <a:sym typeface="Arial"/>
                        </a:rPr>
                        <a:t>Ý tưởng và cách thực hiện</a:t>
                      </a:r>
                    </a:p>
                    <a:p>
                      <a:pPr rtl="0" fontAlgn="base"/>
                      <a:r>
                        <a:rPr lang="vi-VN" sz="1000" b="0" i="0" u="none" strike="noStrike" cap="none" dirty="0" smtClean="0">
                          <a:solidFill>
                            <a:schemeClr val="tx1"/>
                          </a:solidFill>
                          <a:effectLst/>
                          <a:latin typeface="+mn-lt"/>
                          <a:ea typeface="+mn-ea"/>
                          <a:cs typeface="+mn-cs"/>
                          <a:sym typeface="Arial"/>
                        </a:rPr>
                        <a:t>Kết hợp Attention vào LSTM, GRU</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Machine translation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371410063"/>
              </p:ext>
            </p:extLst>
          </p:nvPr>
        </p:nvGraphicFramePr>
        <p:xfrm>
          <a:off x="1498663" y="1097133"/>
          <a:ext cx="5825675" cy="32476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DEMO: classification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Pytorch</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r>
                        <a:rPr lang="en-US" sz="1000" b="1" i="0" u="none" strike="noStrike" cap="none" dirty="0" err="1" smtClean="0">
                          <a:solidFill>
                            <a:schemeClr val="tx1"/>
                          </a:solidFill>
                          <a:effectLst/>
                          <a:latin typeface="+mn-lt"/>
                          <a:ea typeface="+mn-ea"/>
                          <a:cs typeface="+mn-cs"/>
                          <a:sym typeface="Arial"/>
                        </a:rPr>
                        <a:t>với</a:t>
                      </a:r>
                      <a:r>
                        <a:rPr lang="en-US" sz="1000" b="1" i="0" u="none" strike="noStrike" cap="none" dirty="0" smtClean="0">
                          <a:solidFill>
                            <a:schemeClr val="tx1"/>
                          </a:solidFill>
                          <a:effectLst/>
                          <a:latin typeface="+mn-lt"/>
                          <a:ea typeface="+mn-ea"/>
                          <a:cs typeface="+mn-cs"/>
                          <a:sym typeface="Arial"/>
                        </a:rPr>
                        <a:t> YOLO</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Anchors,</a:t>
                      </a:r>
                    </a:p>
                    <a:p>
                      <a:pPr rtl="0" fontAlgn="base"/>
                      <a:r>
                        <a:rPr lang="en-US" sz="1000" b="0" i="0" u="none" strike="noStrike" cap="none" dirty="0" smtClean="0">
                          <a:solidFill>
                            <a:schemeClr val="tx1"/>
                          </a:solidFill>
                          <a:effectLst/>
                          <a:latin typeface="+mn-lt"/>
                          <a:ea typeface="+mn-ea"/>
                          <a:cs typeface="+mn-cs"/>
                          <a:sym typeface="Arial"/>
                        </a:rPr>
                        <a:t>Input &amp; output</a:t>
                      </a:r>
                    </a:p>
                    <a:p>
                      <a:pPr rtl="0" fontAlgn="base"/>
                      <a:r>
                        <a:rPr lang="en-US" sz="1000" b="0" i="0" u="none" strike="noStrike" cap="none" dirty="0" smtClean="0">
                          <a:solidFill>
                            <a:schemeClr val="tx1"/>
                          </a:solidFill>
                          <a:effectLst/>
                          <a:latin typeface="+mn-lt"/>
                          <a:ea typeface="+mn-ea"/>
                          <a:cs typeface="+mn-cs"/>
                          <a:sym typeface="Arial"/>
                        </a:rPr>
                        <a:t>NMS</a:t>
                      </a:r>
                    </a:p>
                    <a:p>
                      <a:pPr rtl="0" fontAlgn="base"/>
                      <a:r>
                        <a:rPr lang="en-US" sz="1000" b="0" i="0" u="none" strike="noStrike" cap="none" dirty="0" smtClean="0">
                          <a:solidFill>
                            <a:schemeClr val="tx1"/>
                          </a:solidFill>
                          <a:effectLst/>
                          <a:latin typeface="+mn-lt"/>
                          <a:ea typeface="+mn-ea"/>
                          <a:cs typeface="+mn-cs"/>
                          <a:sym typeface="Arial"/>
                        </a:rPr>
                        <a:t>YOLO loss</a:t>
                      </a:r>
                    </a:p>
                    <a:p>
                      <a:pPr rtl="0" fontAlgn="base"/>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RetinaNet</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319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2705159825"/>
              </p:ext>
            </p:extLst>
          </p:nvPr>
        </p:nvGraphicFramePr>
        <p:xfrm>
          <a:off x="1498663" y="1097133"/>
          <a:ext cx="5825675" cy="261520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rtl="0" fontAlgn="base"/>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NLP</a:t>
                      </a:r>
                    </a:p>
                    <a:p>
                      <a:pPr rtl="0" fontAlgn="base"/>
                      <a:r>
                        <a:rPr lang="en-US" sz="1000" b="0" i="0" u="none" strike="noStrike" cap="none" dirty="0" smtClean="0">
                          <a:solidFill>
                            <a:schemeClr val="tx1"/>
                          </a:solidFill>
                          <a:effectLst/>
                          <a:latin typeface="+mn-lt"/>
                          <a:ea typeface="+mn-ea"/>
                          <a:cs typeface="+mn-cs"/>
                          <a:sym typeface="Arial"/>
                        </a:rPr>
                        <a:t>Transformer</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smtClean="0"/>
                        <a:t>- </a:t>
                      </a:r>
                      <a:r>
                        <a:rPr lang="en-GB" sz="1000" dirty="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Từ</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sang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Ôn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tập</a:t>
                      </a:r>
                      <a:r>
                        <a:rPr lang="en-US" sz="1000" b="0" i="0" u="none" strike="noStrike" cap="none" dirty="0" smtClean="0">
                          <a:solidFill>
                            <a:schemeClr val="tx1"/>
                          </a:solidFill>
                          <a:effectLst/>
                          <a:latin typeface="+mn-lt"/>
                          <a:ea typeface="+mn-ea"/>
                          <a:cs typeface="+mn-cs"/>
                          <a:sym typeface="Arial"/>
                        </a:rPr>
                        <a:t> &amp; </a:t>
                      </a:r>
                      <a:r>
                        <a:rPr lang="en-US" sz="1000" b="0" i="0" u="none" strike="noStrike" cap="none" dirty="0" err="1" smtClean="0">
                          <a:solidFill>
                            <a:schemeClr val="tx1"/>
                          </a:solidFill>
                          <a:effectLst/>
                          <a:latin typeface="+mn-lt"/>
                          <a:ea typeface="+mn-ea"/>
                          <a:cs typeface="+mn-cs"/>
                          <a:sym typeface="Arial"/>
                        </a:rPr>
                        <a:t>Trình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bày</a:t>
                      </a:r>
                      <a:r>
                        <a:rPr lang="en-US" sz="1000" b="0" i="0" u="none" strike="noStrike" cap="none" dirty="0" smtClean="0">
                          <a:solidFill>
                            <a:schemeClr val="tx1"/>
                          </a:solidFill>
                          <a:effectLst/>
                          <a:latin typeface="+mn-lt"/>
                          <a:ea typeface="+mn-ea"/>
                          <a:cs typeface="+mn-cs"/>
                          <a:sym typeface="Arial"/>
                        </a:rPr>
                        <a:t> project</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0238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a:t>
            </a:r>
            <a:r>
              <a:rPr lang="vi-VN" dirty="0" smtClean="0"/>
              <a:t>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pic>
        <p:nvPicPr>
          <p:cNvPr id="9" name="Picture 8"/>
          <p:cNvPicPr>
            <a:picLocks noChangeAspect="1"/>
          </p:cNvPicPr>
          <p:nvPr/>
        </p:nvPicPr>
        <p:blipFill>
          <a:blip r:embed="rId2"/>
          <a:stretch>
            <a:fillRect/>
          </a:stretch>
        </p:blipFill>
        <p:spPr>
          <a:xfrm>
            <a:off x="5614013" y="1233377"/>
            <a:ext cx="2576747" cy="1795037"/>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878650" y="1233377"/>
                <a:ext cx="3794629" cy="2031325"/>
              </a:xfrm>
              <a:prstGeom prst="rect">
                <a:avLst/>
              </a:prstGeom>
              <a:noFill/>
            </p:spPr>
            <p:txBody>
              <a:bodyPr wrap="none" rtlCol="0">
                <a:spAutoFit/>
              </a:bodyPr>
              <a:lstStyle/>
              <a:p>
                <a:pPr marL="285750" indent="-285750">
                  <a:buFont typeface="Arial" panose="020B0604020202020204" pitchFamily="34" charset="0"/>
                  <a:buChar char="•"/>
                </a:pPr>
                <a:r>
                  <a:rPr lang="vi-VN" dirty="0" smtClean="0"/>
                  <a:t>Đầu vào: tập hợp điểm dữ liệu đa chiều </a:t>
                </a:r>
              </a:p>
              <a:p>
                <a:pPr marL="285750" indent="-285750">
                  <a:buFont typeface="Arial" panose="020B0604020202020204" pitchFamily="34" charset="0"/>
                  <a:buChar char="•"/>
                </a:pPr>
                <a:r>
                  <a:rPr lang="vi-VN" dirty="0" smtClean="0"/>
                  <a:t>Đầu ra: một giá trị cần tính toán</a:t>
                </a:r>
              </a:p>
              <a:p>
                <a:endParaRPr lang="vi-VN" dirty="0"/>
              </a:p>
              <a:p>
                <a:pPr marL="285750" indent="-285750">
                  <a:buFont typeface="Arial" panose="020B0604020202020204" pitchFamily="34" charset="0"/>
                  <a:buChar char="•"/>
                </a:pPr>
                <a:r>
                  <a:rPr lang="vi-VN" dirty="0" smtClean="0"/>
                  <a:t>Mô hình (liên kết giữa đầu vào và đầu ra):</a:t>
                </a:r>
              </a:p>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2</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2</m:t>
                          </m:r>
                        </m:sub>
                      </m:sSub>
                      <m:r>
                        <a:rPr lang="vi-VN" b="0" i="1" smtClean="0">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pPr marL="285750" indent="-285750">
                  <a:buFont typeface="Arial" panose="020B0604020202020204" pitchFamily="34" charset="0"/>
                  <a:buChar char="•"/>
                </a:pPr>
                <a:endParaRPr lang="vi-VN" dirty="0" smtClean="0"/>
              </a:p>
              <a:p>
                <a:pPr marL="285750" indent="-285750">
                  <a:buFont typeface="Arial" panose="020B0604020202020204" pitchFamily="34" charset="0"/>
                  <a:buChar char="•"/>
                </a:pPr>
                <a:r>
                  <a:rPr lang="vi-VN" dirty="0" smtClean="0"/>
                  <a:t>Viết gọn lại:</a:t>
                </a:r>
                <a:endParaRPr lang="vi-VN" dirty="0"/>
              </a:p>
              <a:p>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p>
                        <m:sSupPr>
                          <m:ctrlPr>
                            <a:rPr lang="vi-VN" i="1" smtClean="0">
                              <a:latin typeface="Cambria Math" panose="02040503050406030204" pitchFamily="18" charset="0"/>
                            </a:rPr>
                          </m:ctrlPr>
                        </m:sSupPr>
                        <m:e>
                          <m:r>
                            <a:rPr lang="vi-VN" b="0" i="1" smtClean="0">
                              <a:latin typeface="Cambria Math" panose="02040503050406030204" pitchFamily="18" charset="0"/>
                            </a:rPr>
                            <m:t>𝑤</m:t>
                          </m:r>
                        </m:e>
                        <m:sup>
                          <m:r>
                            <a:rPr lang="vi-VN" b="0" i="1" smtClean="0">
                              <a:latin typeface="Cambria Math" panose="02040503050406030204" pitchFamily="18" charset="0"/>
                            </a:rPr>
                            <m:t>𝑇</m:t>
                          </m:r>
                        </m:sup>
                      </m:sSup>
                      <m:r>
                        <a:rPr lang="vi-VN" b="0" i="1" smtClean="0">
                          <a:latin typeface="Cambria Math" panose="02040503050406030204" pitchFamily="18" charset="0"/>
                        </a:rPr>
                        <m:t>𝑥</m:t>
                      </m:r>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878650" y="1233377"/>
                <a:ext cx="3794629" cy="2031325"/>
              </a:xfrm>
              <a:prstGeom prst="rect">
                <a:avLst/>
              </a:prstGeom>
              <a:blipFill>
                <a:blip r:embed="rId3"/>
                <a:stretch>
                  <a:fillRect l="-161" t="-299"/>
                </a:stretch>
              </a:blipFill>
            </p:spPr>
            <p:txBody>
              <a:bodyPr/>
              <a:lstStyle/>
              <a:p>
                <a:r>
                  <a:rPr lang="en-US">
                    <a:noFill/>
                  </a:rPr>
                  <a:t> </a:t>
                </a:r>
              </a:p>
            </p:txBody>
          </p:sp>
        </mc:Fallback>
      </mc:AlternateContent>
    </p:spTree>
    <p:extLst>
      <p:ext uri="{BB962C8B-B14F-4D97-AF65-F5344CB8AC3E}">
        <p14:creationId xmlns:p14="http://schemas.microsoft.com/office/powerpoint/2010/main" val="95892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a:t>
            </a:r>
            <a:r>
              <a:rPr lang="vi-VN" dirty="0" smtClean="0"/>
              <a:t>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sp>
        <p:nvSpPr>
          <p:cNvPr id="6" name="TextBox 5"/>
          <p:cNvSpPr txBox="1"/>
          <p:nvPr/>
        </p:nvSpPr>
        <p:spPr>
          <a:xfrm>
            <a:off x="1037056" y="807493"/>
            <a:ext cx="3068469" cy="307777"/>
          </a:xfrm>
          <a:prstGeom prst="rect">
            <a:avLst/>
          </a:prstGeom>
          <a:noFill/>
        </p:spPr>
        <p:txBody>
          <a:bodyPr wrap="none" rtlCol="0">
            <a:spAutoFit/>
          </a:bodyPr>
          <a:lstStyle/>
          <a:p>
            <a:r>
              <a:rPr lang="en-US" dirty="0" err="1" smtClean="0"/>
              <a:t>Ví</a:t>
            </a:r>
            <a:r>
              <a:rPr lang="en-US" dirty="0" smtClean="0"/>
              <a:t> </a:t>
            </a:r>
            <a:r>
              <a:rPr lang="en-US" dirty="0" err="1" smtClean="0"/>
              <a:t>dụ</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tính</a:t>
            </a:r>
            <a:r>
              <a:rPr lang="en-US" dirty="0" smtClean="0"/>
              <a:t> </a:t>
            </a:r>
            <a:r>
              <a:rPr lang="en-US" dirty="0" err="1" smtClean="0"/>
              <a:t>giá</a:t>
            </a:r>
            <a:r>
              <a:rPr lang="en-US" dirty="0" smtClean="0"/>
              <a:t> </a:t>
            </a:r>
            <a:r>
              <a:rPr lang="en-US" dirty="0" err="1" smtClean="0"/>
              <a:t>bất</a:t>
            </a:r>
            <a:r>
              <a:rPr lang="en-US" dirty="0" smtClean="0"/>
              <a:t> </a:t>
            </a:r>
            <a:r>
              <a:rPr lang="en-US" dirty="0" err="1" smtClean="0"/>
              <a:t>động</a:t>
            </a:r>
            <a:r>
              <a:rPr lang="en-US" dirty="0" smtClean="0"/>
              <a:t> </a:t>
            </a:r>
            <a:r>
              <a:rPr lang="en-US" dirty="0" err="1" smtClean="0"/>
              <a:t>sản</a:t>
            </a:r>
            <a:r>
              <a:rPr lang="en-US" dirty="0" smtClean="0"/>
              <a:t>:</a:t>
            </a:r>
            <a:endParaRPr lang="en-US" dirty="0"/>
          </a:p>
        </p:txBody>
      </p:sp>
      <mc:AlternateContent xmlns:mc="http://schemas.openxmlformats.org/markup-compatibility/2006">
        <mc:Choice xmlns:a14="http://schemas.microsoft.com/office/drawing/2010/main" Requires="a14">
          <p:sp>
            <p:nvSpPr>
              <p:cNvPr id="10" name="TextBox 9"/>
              <p:cNvSpPr txBox="1"/>
              <p:nvPr/>
            </p:nvSpPr>
            <p:spPr>
              <a:xfrm>
                <a:off x="878650" y="3341690"/>
                <a:ext cx="2613601" cy="971100"/>
              </a:xfrm>
              <a:prstGeom prst="rect">
                <a:avLst/>
              </a:prstGeom>
              <a:noFill/>
            </p:spPr>
            <p:txBody>
              <a:bodyPr wrap="none" rtlCol="0">
                <a:spAutoFit/>
              </a:bodyPr>
              <a:lstStyle/>
              <a:p>
                <a:r>
                  <a:rPr lang="vi-VN" dirty="0" smtClean="0"/>
                  <a:t>Mô hình tuyến tính:</a:t>
                </a:r>
              </a:p>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𝑎𝑟𝑒𝑎</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𝑎𝑟𝑒𝑎</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𝑦𝑟</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𝑦𝑟</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vi-VN" dirty="0"/>
              </a:p>
              <a:p>
                <a:r>
                  <a:rPr lang="vi-VN" dirty="0" smtClean="0"/>
                  <a:t>Tìm </a:t>
                </a:r>
                <a:r>
                  <a:rPr lang="vi-VN" b="1" dirty="0" smtClean="0"/>
                  <a:t>w</a:t>
                </a:r>
                <a:r>
                  <a:rPr lang="vi-VN" dirty="0" smtClean="0"/>
                  <a:t>, </a:t>
                </a:r>
                <a:r>
                  <a:rPr lang="vi-VN" b="1" dirty="0" smtClean="0"/>
                  <a:t>b</a:t>
                </a:r>
              </a:p>
            </p:txBody>
          </p:sp>
        </mc:Choice>
        <mc:Fallback>
          <p:sp>
            <p:nvSpPr>
              <p:cNvPr id="10" name="TextBox 9"/>
              <p:cNvSpPr txBox="1">
                <a:spLocks noRot="1" noChangeAspect="1" noMove="1" noResize="1" noEditPoints="1" noAdjustHandles="1" noChangeArrowheads="1" noChangeShapeType="1" noTextEdit="1"/>
              </p:cNvSpPr>
              <p:nvPr/>
            </p:nvSpPr>
            <p:spPr>
              <a:xfrm>
                <a:off x="878650" y="3341690"/>
                <a:ext cx="2613601" cy="971100"/>
              </a:xfrm>
              <a:prstGeom prst="rect">
                <a:avLst/>
              </a:prstGeom>
              <a:blipFill>
                <a:blip r:embed="rId2"/>
                <a:stretch>
                  <a:fillRect l="-699" t="-1258" b="-6289"/>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912285179"/>
              </p:ext>
            </p:extLst>
          </p:nvPr>
        </p:nvGraphicFramePr>
        <p:xfrm>
          <a:off x="1057525" y="1229826"/>
          <a:ext cx="6385267" cy="1828800"/>
        </p:xfrm>
        <a:graphic>
          <a:graphicData uri="http://schemas.openxmlformats.org/drawingml/2006/table">
            <a:tbl>
              <a:tblPr firstRow="1" bandRow="1">
                <a:tableStyleId>{6E25E649-3F16-4E02-A733-19D2CDBF48F0}</a:tableStyleId>
              </a:tblPr>
              <a:tblGrid>
                <a:gridCol w="1550840">
                  <a:extLst>
                    <a:ext uri="{9D8B030D-6E8A-4147-A177-3AD203B41FA5}">
                      <a16:colId xmlns:a16="http://schemas.microsoft.com/office/drawing/2014/main" val="492623941"/>
                    </a:ext>
                  </a:extLst>
                </a:gridCol>
                <a:gridCol w="1641793">
                  <a:extLst>
                    <a:ext uri="{9D8B030D-6E8A-4147-A177-3AD203B41FA5}">
                      <a16:colId xmlns:a16="http://schemas.microsoft.com/office/drawing/2014/main" val="3650861814"/>
                    </a:ext>
                  </a:extLst>
                </a:gridCol>
                <a:gridCol w="1596317">
                  <a:extLst>
                    <a:ext uri="{9D8B030D-6E8A-4147-A177-3AD203B41FA5}">
                      <a16:colId xmlns:a16="http://schemas.microsoft.com/office/drawing/2014/main" val="1142069949"/>
                    </a:ext>
                  </a:extLst>
                </a:gridCol>
                <a:gridCol w="1596317">
                  <a:extLst>
                    <a:ext uri="{9D8B030D-6E8A-4147-A177-3AD203B41FA5}">
                      <a16:colId xmlns:a16="http://schemas.microsoft.com/office/drawing/2014/main" val="3339704683"/>
                    </a:ext>
                  </a:extLst>
                </a:gridCol>
              </a:tblGrid>
              <a:tr h="244491">
                <a:tc gridSpan="3">
                  <a:txBody>
                    <a:bodyPr/>
                    <a:lstStyle/>
                    <a:p>
                      <a:r>
                        <a:rPr lang="vi-VN" dirty="0" smtClean="0"/>
                        <a:t>Đầu vào</a:t>
                      </a:r>
                      <a:endParaRPr lang="en-US" dirty="0"/>
                    </a:p>
                  </a:txBody>
                  <a:tcPr/>
                </a:tc>
                <a:tc hMerge="1">
                  <a:txBody>
                    <a:bodyPr/>
                    <a:lstStyle/>
                    <a:p>
                      <a:endParaRPr lang="en-US" dirty="0"/>
                    </a:p>
                  </a:txBody>
                  <a:tcPr/>
                </a:tc>
                <a:tc hMerge="1">
                  <a:txBody>
                    <a:bodyPr/>
                    <a:lstStyle/>
                    <a:p>
                      <a:endParaRPr lang="en-US" dirty="0"/>
                    </a:p>
                  </a:txBody>
                  <a:tcPr/>
                </a:tc>
                <a:tc>
                  <a:txBody>
                    <a:bodyPr/>
                    <a:lstStyle/>
                    <a:p>
                      <a:r>
                        <a:rPr lang="vi-VN" dirty="0" smtClean="0"/>
                        <a:t>Đầu ra</a:t>
                      </a:r>
                      <a:endParaRPr lang="en-US" dirty="0"/>
                    </a:p>
                  </a:txBody>
                  <a:tcPr/>
                </a:tc>
                <a:extLst>
                  <a:ext uri="{0D108BD9-81ED-4DB2-BD59-A6C34878D82A}">
                    <a16:rowId xmlns:a16="http://schemas.microsoft.com/office/drawing/2014/main" val="2124813956"/>
                  </a:ext>
                </a:extLst>
              </a:tr>
              <a:tr h="244491">
                <a:tc>
                  <a:txBody>
                    <a:bodyPr/>
                    <a:lstStyle/>
                    <a:p>
                      <a:r>
                        <a:rPr lang="vi-VN" dirty="0" smtClean="0"/>
                        <a:t>Số</a:t>
                      </a:r>
                      <a:r>
                        <a:rPr lang="vi-VN" baseline="0" dirty="0" smtClean="0"/>
                        <a:t> thứ tự</a:t>
                      </a:r>
                      <a:endParaRPr lang="en-US" dirty="0"/>
                    </a:p>
                  </a:txBody>
                  <a:tcPr/>
                </a:tc>
                <a:tc>
                  <a:txBody>
                    <a:bodyPr/>
                    <a:lstStyle/>
                    <a:p>
                      <a:r>
                        <a:rPr lang="vi-VN" dirty="0" smtClean="0"/>
                        <a:t>Diện tích</a:t>
                      </a:r>
                      <a:endParaRPr lang="en-US" dirty="0"/>
                    </a:p>
                  </a:txBody>
                  <a:tcPr/>
                </a:tc>
                <a:tc>
                  <a:txBody>
                    <a:bodyPr/>
                    <a:lstStyle/>
                    <a:p>
                      <a:r>
                        <a:rPr lang="vi-VN" dirty="0" smtClean="0"/>
                        <a:t>Số năm</a:t>
                      </a:r>
                      <a:r>
                        <a:rPr lang="vi-VN" baseline="0" dirty="0" smtClean="0"/>
                        <a:t> xây dựng</a:t>
                      </a:r>
                      <a:endParaRPr lang="en-US" dirty="0"/>
                    </a:p>
                  </a:txBody>
                  <a:tcPr/>
                </a:tc>
                <a:tc>
                  <a:txBody>
                    <a:bodyPr/>
                    <a:lstStyle/>
                    <a:p>
                      <a:r>
                        <a:rPr lang="vi-VN" dirty="0" smtClean="0"/>
                        <a:t>Gía</a:t>
                      </a:r>
                      <a:r>
                        <a:rPr lang="vi-VN" baseline="0" dirty="0" smtClean="0"/>
                        <a:t> trị </a:t>
                      </a:r>
                      <a:endParaRPr lang="en-US" dirty="0"/>
                    </a:p>
                  </a:txBody>
                  <a:tcPr/>
                </a:tc>
                <a:extLst>
                  <a:ext uri="{0D108BD9-81ED-4DB2-BD59-A6C34878D82A}">
                    <a16:rowId xmlns:a16="http://schemas.microsoft.com/office/drawing/2014/main" val="595093261"/>
                  </a:ext>
                </a:extLst>
              </a:tr>
              <a:tr h="244491">
                <a:tc>
                  <a:txBody>
                    <a:bodyPr/>
                    <a:lstStyle/>
                    <a:p>
                      <a:r>
                        <a:rPr lang="vi-VN" dirty="0" smtClean="0"/>
                        <a:t>1</a:t>
                      </a:r>
                      <a:endParaRPr lang="en-US" dirty="0"/>
                    </a:p>
                  </a:txBody>
                  <a:tcPr/>
                </a:tc>
                <a:tc>
                  <a:txBody>
                    <a:bodyPr/>
                    <a:lstStyle/>
                    <a:p>
                      <a:r>
                        <a:rPr lang="vi-VN" dirty="0" smtClean="0"/>
                        <a:t>5</a:t>
                      </a:r>
                      <a:endParaRPr lang="en-US" dirty="0"/>
                    </a:p>
                  </a:txBody>
                  <a:tcPr/>
                </a:tc>
                <a:tc>
                  <a:txBody>
                    <a:bodyPr/>
                    <a:lstStyle/>
                    <a:p>
                      <a:r>
                        <a:rPr lang="vi-VN" dirty="0" smtClean="0"/>
                        <a:t>7</a:t>
                      </a:r>
                      <a:endParaRPr lang="en-US" dirty="0"/>
                    </a:p>
                  </a:txBody>
                  <a:tcPr/>
                </a:tc>
                <a:tc>
                  <a:txBody>
                    <a:bodyPr/>
                    <a:lstStyle/>
                    <a:p>
                      <a:r>
                        <a:rPr lang="vi-VN" dirty="0" smtClean="0"/>
                        <a:t>3</a:t>
                      </a:r>
                      <a:endParaRPr lang="en-US" dirty="0"/>
                    </a:p>
                  </a:txBody>
                  <a:tcPr/>
                </a:tc>
                <a:extLst>
                  <a:ext uri="{0D108BD9-81ED-4DB2-BD59-A6C34878D82A}">
                    <a16:rowId xmlns:a16="http://schemas.microsoft.com/office/drawing/2014/main" val="3053694593"/>
                  </a:ext>
                </a:extLst>
              </a:tr>
              <a:tr h="244491">
                <a:tc>
                  <a:txBody>
                    <a:bodyPr/>
                    <a:lstStyle/>
                    <a:p>
                      <a:r>
                        <a:rPr lang="vi-VN" dirty="0" smtClean="0"/>
                        <a:t>2</a:t>
                      </a:r>
                      <a:endParaRPr lang="en-US" dirty="0"/>
                    </a:p>
                  </a:txBody>
                  <a:tcPr/>
                </a:tc>
                <a:tc>
                  <a:txBody>
                    <a:bodyPr/>
                    <a:lstStyle/>
                    <a:p>
                      <a:r>
                        <a:rPr lang="vi-VN" dirty="0" smtClean="0"/>
                        <a:t>10</a:t>
                      </a:r>
                      <a:endParaRPr lang="en-US" dirty="0"/>
                    </a:p>
                  </a:txBody>
                  <a:tcPr/>
                </a:tc>
                <a:tc>
                  <a:txBody>
                    <a:bodyPr/>
                    <a:lstStyle/>
                    <a:p>
                      <a:r>
                        <a:rPr lang="vi-VN" dirty="0" smtClean="0"/>
                        <a:t>9</a:t>
                      </a:r>
                      <a:endParaRPr lang="en-US" dirty="0"/>
                    </a:p>
                  </a:txBody>
                  <a:tcPr/>
                </a:tc>
                <a:tc>
                  <a:txBody>
                    <a:bodyPr/>
                    <a:lstStyle/>
                    <a:p>
                      <a:r>
                        <a:rPr lang="vi-VN" dirty="0" smtClean="0"/>
                        <a:t>8</a:t>
                      </a:r>
                      <a:endParaRPr lang="en-US" dirty="0"/>
                    </a:p>
                  </a:txBody>
                  <a:tcPr/>
                </a:tc>
                <a:extLst>
                  <a:ext uri="{0D108BD9-81ED-4DB2-BD59-A6C34878D82A}">
                    <a16:rowId xmlns:a16="http://schemas.microsoft.com/office/drawing/2014/main" val="1342177957"/>
                  </a:ext>
                </a:extLst>
              </a:tr>
              <a:tr h="244491">
                <a:tc>
                  <a:txBody>
                    <a:bodyPr/>
                    <a:lstStyle/>
                    <a:p>
                      <a:r>
                        <a:rPr lang="vi-VN" dirty="0" smtClean="0"/>
                        <a:t>3</a:t>
                      </a:r>
                      <a:endParaRPr lang="en-US" dirty="0"/>
                    </a:p>
                  </a:txBody>
                  <a:tcPr/>
                </a:tc>
                <a:tc>
                  <a:txBody>
                    <a:bodyPr/>
                    <a:lstStyle/>
                    <a:p>
                      <a:r>
                        <a:rPr lang="vi-VN" dirty="0" smtClean="0"/>
                        <a:t>15</a:t>
                      </a:r>
                      <a:endParaRPr lang="en-US" dirty="0"/>
                    </a:p>
                  </a:txBody>
                  <a:tcPr/>
                </a:tc>
                <a:tc>
                  <a:txBody>
                    <a:bodyPr/>
                    <a:lstStyle/>
                    <a:p>
                      <a:r>
                        <a:rPr lang="vi-VN" dirty="0" smtClean="0"/>
                        <a:t>8</a:t>
                      </a:r>
                      <a:endParaRPr lang="en-US" dirty="0"/>
                    </a:p>
                  </a:txBody>
                  <a:tcPr/>
                </a:tc>
                <a:tc>
                  <a:txBody>
                    <a:bodyPr/>
                    <a:lstStyle/>
                    <a:p>
                      <a:r>
                        <a:rPr lang="vi-VN" dirty="0" smtClean="0"/>
                        <a:t>20</a:t>
                      </a:r>
                      <a:endParaRPr lang="en-US" dirty="0"/>
                    </a:p>
                  </a:txBody>
                  <a:tcPr/>
                </a:tc>
                <a:extLst>
                  <a:ext uri="{0D108BD9-81ED-4DB2-BD59-A6C34878D82A}">
                    <a16:rowId xmlns:a16="http://schemas.microsoft.com/office/drawing/2014/main" val="479937998"/>
                  </a:ext>
                </a:extLst>
              </a:tr>
              <a:tr h="244491">
                <a:tc>
                  <a:txBody>
                    <a:bodyPr/>
                    <a:lstStyle/>
                    <a:p>
                      <a:r>
                        <a:rPr lang="vi-VN" dirty="0" smtClean="0"/>
                        <a:t>4</a:t>
                      </a:r>
                      <a:endParaRPr lang="en-US" dirty="0"/>
                    </a:p>
                  </a:txBody>
                  <a:tcPr/>
                </a:tc>
                <a:tc>
                  <a:txBody>
                    <a:bodyPr/>
                    <a:lstStyle/>
                    <a:p>
                      <a:r>
                        <a:rPr lang="vi-VN" dirty="0" smtClean="0"/>
                        <a:t>20</a:t>
                      </a:r>
                      <a:endParaRPr lang="en-US" dirty="0"/>
                    </a:p>
                  </a:txBody>
                  <a:tcPr/>
                </a:tc>
                <a:tc>
                  <a:txBody>
                    <a:bodyPr/>
                    <a:lstStyle/>
                    <a:p>
                      <a:r>
                        <a:rPr lang="vi-VN" dirty="0" smtClean="0"/>
                        <a:t>3</a:t>
                      </a:r>
                      <a:endParaRPr lang="en-US" dirty="0"/>
                    </a:p>
                  </a:txBody>
                  <a:tcPr/>
                </a:tc>
                <a:tc>
                  <a:txBody>
                    <a:bodyPr/>
                    <a:lstStyle/>
                    <a:p>
                      <a:r>
                        <a:rPr lang="vi-VN" dirty="0" smtClean="0"/>
                        <a:t>100</a:t>
                      </a:r>
                      <a:endParaRPr lang="en-US" dirty="0"/>
                    </a:p>
                  </a:txBody>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257078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Lời</a:t>
            </a:r>
            <a:r>
              <a:rPr lang="fr-FR" dirty="0" smtClean="0"/>
              <a:t> </a:t>
            </a:r>
            <a:r>
              <a:rPr lang="fr-FR" dirty="0" err="1" smtClean="0"/>
              <a:t>giải</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normAutofit/>
              </a:bodyPr>
              <a:lstStyle/>
              <a:p>
                <a:endParaRPr lang="fr-FR" dirty="0" smtClean="0">
                  <a:solidFill>
                    <a:schemeClr val="tx1"/>
                  </a:solidFill>
                </a:endParaRPr>
              </a:p>
              <a:p>
                <a:pPr marL="114300" indent="0">
                  <a:buNone/>
                </a:pPr>
                <a:r>
                  <a:rPr lang="fr-FR" dirty="0" err="1" smtClean="0">
                    <a:solidFill>
                      <a:schemeClr val="tx1"/>
                    </a:solidFill>
                  </a:rPr>
                  <a:t>Đạo</a:t>
                </a:r>
                <a:r>
                  <a:rPr lang="fr-FR" dirty="0" smtClean="0">
                    <a:solidFill>
                      <a:schemeClr val="tx1"/>
                    </a:solidFill>
                  </a:rPr>
                  <a:t> </a:t>
                </a:r>
                <a:r>
                  <a:rPr lang="fr-FR" dirty="0" err="1" smtClean="0">
                    <a:solidFill>
                      <a:schemeClr val="tx1"/>
                    </a:solidFill>
                  </a:rPr>
                  <a:t>hàm</a:t>
                </a:r>
                <a:r>
                  <a:rPr lang="fr-FR" dirty="0" smtClean="0">
                    <a:solidFill>
                      <a:schemeClr val="tx1"/>
                    </a:solidFill>
                  </a:rPr>
                  <a:t> </a:t>
                </a:r>
                <a:r>
                  <a:rPr lang="fr-FR" dirty="0" err="1" smtClean="0">
                    <a:solidFill>
                      <a:schemeClr val="tx1"/>
                    </a:solidFill>
                  </a:rPr>
                  <a:t>mất</a:t>
                </a:r>
                <a:r>
                  <a:rPr lang="fr-FR" dirty="0" smtClean="0">
                    <a:solidFill>
                      <a:schemeClr val="tx1"/>
                    </a:solidFill>
                  </a:rPr>
                  <a:t> </a:t>
                </a:r>
                <a:r>
                  <a:rPr lang="fr-FR" dirty="0" err="1" smtClean="0">
                    <a:solidFill>
                      <a:schemeClr val="tx1"/>
                    </a:solidFill>
                  </a:rPr>
                  <a:t>mát</a:t>
                </a:r>
                <a:r>
                  <a:rPr lang="fr-FR" dirty="0" smtClean="0">
                    <a:solidFill>
                      <a:schemeClr val="tx1"/>
                    </a:solidFill>
                  </a:rPr>
                  <a:t> =</a:t>
                </a:r>
                <a:r>
                  <a:rPr lang="fr-FR" dirty="0" smtClean="0">
                    <a:solidFill>
                      <a:schemeClr val="tx1"/>
                    </a:solidFill>
                  </a:rPr>
                  <a:t>0</a:t>
                </a:r>
                <a:endParaRPr lang="vi-VN" dirty="0" smtClean="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𝑤</m:t>
                          </m:r>
                        </m:e>
                        <m:sup>
                          <m:r>
                            <a:rPr lang="vi-VN" b="0" i="1" smtClean="0">
                              <a:solidFill>
                                <a:schemeClr val="tx1"/>
                              </a:solidFill>
                              <a:latin typeface="Cambria Math" panose="02040503050406030204" pitchFamily="18" charset="0"/>
                            </a:rPr>
                            <m:t>∗</m:t>
                          </m:r>
                        </m:sup>
                      </m:sSup>
                      <m:r>
                        <a:rPr lang="vi-VN" b="0" i="1" smtClean="0">
                          <a:solidFill>
                            <a:schemeClr val="tx1"/>
                          </a:solidFill>
                          <a:latin typeface="Cambria Math" panose="02040503050406030204" pitchFamily="18" charset="0"/>
                        </a:rPr>
                        <m:t>= </m:t>
                      </m:r>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m:t>
                          </m:r>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𝑋</m:t>
                              </m:r>
                            </m:e>
                            <m:sup>
                              <m:r>
                                <a:rPr lang="vi-VN" b="0" i="1" smtClean="0">
                                  <a:solidFill>
                                    <a:schemeClr val="tx1"/>
                                  </a:solidFill>
                                  <a:latin typeface="Cambria Math" panose="02040503050406030204" pitchFamily="18" charset="0"/>
                                </a:rPr>
                                <m:t>𝑇</m:t>
                              </m:r>
                            </m:sup>
                          </m:sSup>
                          <m:r>
                            <a:rPr lang="vi-VN" b="0" i="1" smtClean="0">
                              <a:solidFill>
                                <a:schemeClr val="tx1"/>
                              </a:solidFill>
                              <a:latin typeface="Cambria Math" panose="02040503050406030204" pitchFamily="18" charset="0"/>
                            </a:rPr>
                            <m:t>𝑋</m:t>
                          </m:r>
                          <m:r>
                            <a:rPr lang="vi-VN" b="0" i="1" smtClean="0">
                              <a:solidFill>
                                <a:schemeClr val="tx1"/>
                              </a:solidFill>
                              <a:latin typeface="Cambria Math" panose="02040503050406030204" pitchFamily="18" charset="0"/>
                            </a:rPr>
                            <m:t>)</m:t>
                          </m:r>
                        </m:e>
                        <m:sup>
                          <m:r>
                            <a:rPr lang="vi-VN" b="0" i="1" smtClean="0">
                              <a:solidFill>
                                <a:schemeClr val="tx1"/>
                              </a:solidFill>
                              <a:latin typeface="Cambria Math" panose="02040503050406030204" pitchFamily="18" charset="0"/>
                            </a:rPr>
                            <m:t>−1</m:t>
                          </m:r>
                        </m:sup>
                      </m:sSup>
                      <m:sSup>
                        <m:sSupPr>
                          <m:ctrlPr>
                            <a:rPr lang="vi-VN" b="0" i="1" smtClean="0">
                              <a:solidFill>
                                <a:schemeClr val="tx1"/>
                              </a:solidFill>
                              <a:latin typeface="Cambria Math" panose="02040503050406030204" pitchFamily="18" charset="0"/>
                            </a:rPr>
                          </m:ctrlPr>
                        </m:sSupPr>
                        <m:e>
                          <m:r>
                            <a:rPr lang="vi-VN" b="0" i="1" smtClean="0">
                              <a:solidFill>
                                <a:schemeClr val="tx1"/>
                              </a:solidFill>
                              <a:latin typeface="Cambria Math" panose="02040503050406030204" pitchFamily="18" charset="0"/>
                            </a:rPr>
                            <m:t>𝑋</m:t>
                          </m:r>
                        </m:e>
                        <m:sup>
                          <m:r>
                            <a:rPr lang="vi-VN" b="0" i="1" smtClean="0">
                              <a:solidFill>
                                <a:schemeClr val="tx1"/>
                              </a:solidFill>
                              <a:latin typeface="Cambria Math" panose="02040503050406030204" pitchFamily="18" charset="0"/>
                            </a:rPr>
                            <m:t>𝑇</m:t>
                          </m:r>
                        </m:sup>
                      </m:sSup>
                      <m:r>
                        <a:rPr lang="vi-VN" b="0" i="1" smtClean="0">
                          <a:solidFill>
                            <a:schemeClr val="tx1"/>
                          </a:solidFill>
                          <a:latin typeface="Cambria Math" panose="02040503050406030204" pitchFamily="18" charset="0"/>
                        </a:rPr>
                        <m:t>𝑦</m:t>
                      </m:r>
                      <m:r>
                        <a:rPr lang="vi-VN" b="0" i="1" smtClean="0">
                          <a:solidFill>
                            <a:schemeClr val="tx1"/>
                          </a:solidFill>
                          <a:latin typeface="Cambria Math" panose="02040503050406030204" pitchFamily="18" charset="0"/>
                        </a:rPr>
                        <m:t>)</m:t>
                      </m:r>
                    </m:oMath>
                  </m:oMathPara>
                </a14:m>
                <a:endParaRPr lang="fr-FR" dirty="0" smtClean="0">
                  <a:solidFill>
                    <a:schemeClr val="tx1"/>
                  </a:solidFill>
                </a:endParaRPr>
              </a:p>
              <a:p>
                <a:pPr marL="114300" indent="0">
                  <a:buNone/>
                </a:pPr>
                <a:endParaRPr lang="vi-VN" dirty="0">
                  <a:solidFill>
                    <a:schemeClr val="tx1"/>
                  </a:solidFill>
                </a:endParaRPr>
              </a:p>
              <a:p>
                <a:pPr marL="114300" indent="0">
                  <a:buNone/>
                </a:pPr>
                <a:endParaRPr lang="fr-FR" dirty="0" smtClean="0">
                  <a:solidFill>
                    <a:schemeClr val="tx1"/>
                  </a:solidFill>
                </a:endParaRPr>
              </a:p>
              <a:p>
                <a:pPr marL="114300" indent="0">
                  <a:buNone/>
                </a:pPr>
                <a:r>
                  <a:rPr lang="fr-FR" dirty="0" err="1" smtClean="0">
                    <a:solidFill>
                      <a:schemeClr val="tx1"/>
                    </a:solidFill>
                  </a:rPr>
                  <a:t>Trên</a:t>
                </a:r>
                <a:r>
                  <a:rPr lang="fr-FR" dirty="0" smtClean="0">
                    <a:solidFill>
                      <a:schemeClr val="tx1"/>
                    </a:solidFill>
                  </a:rPr>
                  <a:t> </a:t>
                </a:r>
                <a:r>
                  <a:rPr lang="fr-FR" dirty="0" err="1" smtClean="0">
                    <a:solidFill>
                      <a:schemeClr val="tx1"/>
                    </a:solidFill>
                  </a:rPr>
                  <a:t>thực</a:t>
                </a:r>
                <a:r>
                  <a:rPr lang="fr-FR" dirty="0" smtClean="0">
                    <a:solidFill>
                      <a:schemeClr val="tx1"/>
                    </a:solidFill>
                  </a:rPr>
                  <a:t> </a:t>
                </a:r>
                <a:r>
                  <a:rPr lang="fr-FR" dirty="0" err="1" smtClean="0">
                    <a:solidFill>
                      <a:schemeClr val="tx1"/>
                    </a:solidFill>
                  </a:rPr>
                  <a:t>tế</a:t>
                </a:r>
                <a:r>
                  <a:rPr lang="fr-FR" dirty="0" smtClean="0">
                    <a:solidFill>
                      <a:schemeClr val="tx1"/>
                    </a:solidFill>
                  </a:rPr>
                  <a:t> </a:t>
                </a:r>
                <a:r>
                  <a:rPr lang="fr-FR" dirty="0" err="1" smtClean="0">
                    <a:solidFill>
                      <a:schemeClr val="tx1"/>
                    </a:solidFill>
                  </a:rPr>
                  <a:t>thì</a:t>
                </a:r>
                <a:r>
                  <a:rPr lang="fr-FR" dirty="0" smtClean="0">
                    <a:solidFill>
                      <a:schemeClr val="tx1"/>
                    </a:solidFill>
                  </a:rPr>
                  <a:t> </a:t>
                </a:r>
                <a:r>
                  <a:rPr lang="fr-FR" dirty="0" err="1" smtClean="0">
                    <a:solidFill>
                      <a:schemeClr val="tx1"/>
                    </a:solidFill>
                  </a:rPr>
                  <a:t>rất</a:t>
                </a:r>
                <a:r>
                  <a:rPr lang="fr-FR" dirty="0" smtClean="0">
                    <a:solidFill>
                      <a:schemeClr val="tx1"/>
                    </a:solidFill>
                  </a:rPr>
                  <a:t> </a:t>
                </a:r>
                <a:r>
                  <a:rPr lang="fr-FR" dirty="0" err="1" smtClean="0">
                    <a:solidFill>
                      <a:schemeClr val="tx1"/>
                    </a:solidFill>
                  </a:rPr>
                  <a:t>khó</a:t>
                </a:r>
                <a:r>
                  <a:rPr lang="fr-FR" dirty="0" smtClean="0">
                    <a:solidFill>
                      <a:schemeClr val="tx1"/>
                    </a:solidFill>
                  </a:rPr>
                  <a:t> </a:t>
                </a:r>
                <a:r>
                  <a:rPr lang="fr-FR" dirty="0" err="1" smtClean="0">
                    <a:solidFill>
                      <a:schemeClr val="tx1"/>
                    </a:solidFill>
                  </a:rPr>
                  <a:t>tính</a:t>
                </a:r>
                <a:r>
                  <a:rPr lang="fr-FR" dirty="0" smtClean="0">
                    <a:solidFill>
                      <a:schemeClr val="tx1"/>
                    </a:solidFill>
                  </a:rPr>
                  <a:t> </a:t>
                </a:r>
                <a:r>
                  <a:rPr lang="fr-FR" dirty="0" err="1" smtClean="0">
                    <a:solidFill>
                      <a:schemeClr val="tx1"/>
                    </a:solidFill>
                  </a:rPr>
                  <a:t>được</a:t>
                </a:r>
                <a:r>
                  <a:rPr lang="fr-FR" dirty="0" smtClean="0">
                    <a:solidFill>
                      <a:schemeClr val="tx1"/>
                    </a:solidFill>
                  </a:rPr>
                  <a:t> </a:t>
                </a:r>
                <a:r>
                  <a:rPr lang="fr-FR" dirty="0" err="1" smtClean="0">
                    <a:solidFill>
                      <a:schemeClr val="tx1"/>
                    </a:solidFill>
                  </a:rPr>
                  <a:t>đạo</a:t>
                </a:r>
                <a:r>
                  <a:rPr lang="fr-FR" dirty="0" smtClean="0">
                    <a:solidFill>
                      <a:schemeClr val="tx1"/>
                    </a:solidFill>
                  </a:rPr>
                  <a:t> </a:t>
                </a:r>
                <a:r>
                  <a:rPr lang="fr-FR" dirty="0" err="1" smtClean="0">
                    <a:solidFill>
                      <a:schemeClr val="tx1"/>
                    </a:solidFill>
                  </a:rPr>
                  <a:t>hàm</a:t>
                </a:r>
                <a:endParaRPr lang="fr-FR" dirty="0" smtClean="0">
                  <a:solidFill>
                    <a:schemeClr val="tx1"/>
                  </a:solidFill>
                </a:endParaRPr>
              </a:p>
              <a:p>
                <a:endParaRPr lang="fr-FR" dirty="0">
                  <a:solidFill>
                    <a:schemeClr val="tx1"/>
                  </a:solidFill>
                </a:endParaRPr>
              </a:p>
              <a:p>
                <a:pPr marL="114300" indent="0">
                  <a:buNone/>
                </a:pPr>
                <a:endParaRPr lang="en-US" dirty="0">
                  <a:solidFill>
                    <a:schemeClr val="tx1"/>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669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 giải quyết với gradient descent</a:t>
            </a:r>
            <a:endParaRPr lang="en-US" dirty="0"/>
          </a:p>
        </p:txBody>
      </p:sp>
      <p:sp>
        <p:nvSpPr>
          <p:cNvPr id="9" name="TextBox 8"/>
          <p:cNvSpPr txBox="1"/>
          <p:nvPr/>
        </p:nvSpPr>
        <p:spPr>
          <a:xfrm>
            <a:off x="878650" y="997482"/>
            <a:ext cx="6287694" cy="2677656"/>
          </a:xfrm>
          <a:prstGeom prst="rect">
            <a:avLst/>
          </a:prstGeom>
          <a:noFill/>
        </p:spPr>
        <p:txBody>
          <a:bodyPr wrap="square" rtlCol="0">
            <a:spAutoFit/>
          </a:bodyPr>
          <a:lstStyle/>
          <a:p>
            <a:r>
              <a:rPr lang="en-US" dirty="0" smtClean="0"/>
              <a:t>Bước </a:t>
            </a:r>
            <a:r>
              <a:rPr lang="en-US" dirty="0" smtClean="0"/>
              <a:t>1: </a:t>
            </a:r>
            <a:r>
              <a:rPr lang="vi-VN" dirty="0" err="1"/>
              <a:t>X</a:t>
            </a:r>
            <a:r>
              <a:rPr lang="en-US" dirty="0" err="1" smtClean="0"/>
              <a:t>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vi-VN" dirty="0" smtClean="0"/>
              <a:t> (ràng buộc giữa đầu ra và giá trị thật (groundtruth))</a:t>
            </a:r>
            <a:endParaRPr lang="en-US" dirty="0"/>
          </a:p>
          <a:p>
            <a:endParaRPr lang="vi-VN" dirty="0" smtClean="0"/>
          </a:p>
          <a:p>
            <a:r>
              <a:rPr lang="vi-VN" dirty="0" smtClean="0"/>
              <a:t>Bước 2: Khởi động mô hình bằng cách chọn ngẫu nhiên w,b</a:t>
            </a:r>
          </a:p>
          <a:p>
            <a:endParaRPr lang="en-US" dirty="0"/>
          </a:p>
          <a:p>
            <a:r>
              <a:rPr lang="en-US" dirty="0" err="1" smtClean="0"/>
              <a:t>Bước</a:t>
            </a:r>
            <a:r>
              <a:rPr lang="en-US" dirty="0" smtClean="0"/>
              <a:t> </a:t>
            </a:r>
            <a:r>
              <a:rPr lang="vi-VN" dirty="0" smtClean="0"/>
              <a:t>3</a:t>
            </a:r>
            <a:r>
              <a:rPr lang="en-US" dirty="0" smtClean="0"/>
              <a:t>: </a:t>
            </a:r>
            <a:r>
              <a:rPr lang="vi-VN" dirty="0" smtClean="0"/>
              <a:t>Tính toán đầu ra bằng w, b hiện tại</a:t>
            </a:r>
          </a:p>
          <a:p>
            <a:endParaRPr lang="vi-VN" dirty="0"/>
          </a:p>
          <a:p>
            <a:r>
              <a:rPr lang="vi-VN" dirty="0" smtClean="0"/>
              <a:t>Bước 4: Tính toán khoảng cách giữ đầu ra hiện tại và giá trị thật</a:t>
            </a:r>
          </a:p>
          <a:p>
            <a:endParaRPr lang="vi-VN" dirty="0"/>
          </a:p>
          <a:p>
            <a:r>
              <a:rPr lang="vi-VN" dirty="0" smtClean="0"/>
              <a:t>Bước 5: Sử dụng khoảng cách để cập nhật w,b </a:t>
            </a:r>
          </a:p>
          <a:p>
            <a:endParaRPr lang="vi-VN" dirty="0"/>
          </a:p>
          <a:p>
            <a:r>
              <a:rPr lang="vi-VN" dirty="0" smtClean="0"/>
              <a:t>Quay lại bước 1</a:t>
            </a:r>
            <a:endParaRPr lang="en-US" dirty="0"/>
          </a:p>
        </p:txBody>
      </p:sp>
    </p:spTree>
    <p:extLst>
      <p:ext uri="{BB962C8B-B14F-4D97-AF65-F5344CB8AC3E}">
        <p14:creationId xmlns:p14="http://schemas.microsoft.com/office/powerpoint/2010/main" val="181605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 hàm mất mát phổ biến cho bài toán dự đoán</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1123198" y="1114440"/>
                <a:ext cx="3983783" cy="3151568"/>
              </a:xfrm>
              <a:prstGeom prst="rect">
                <a:avLst/>
              </a:prstGeom>
              <a:noFill/>
            </p:spPr>
            <p:txBody>
              <a:bodyPr wrap="none" rtlCol="0">
                <a:spAutoFit/>
              </a:bodyPr>
              <a:lstStyle/>
              <a:p>
                <a:r>
                  <a:rPr lang="vi-VN" dirty="0" smtClean="0"/>
                  <a:t>Hàm bậc hai: (Mean square error MSE, L2 loss)</a:t>
                </a:r>
              </a:p>
              <a:p>
                <a:pPr marL="285750" indent="-285750">
                  <a:buFont typeface="Arial" panose="020B0604020202020204" pitchFamily="34" charset="0"/>
                  <a:buChar char="•"/>
                </a:pPr>
                <a:r>
                  <a:rPr lang="vi-VN" dirty="0" smtClean="0"/>
                  <a:t>Tại điểm dữ liệu i:</a:t>
                </a:r>
                <a:endParaRPr lang="vi-VN"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ctrlPr>
                                <a:rPr lang="vi-VN" i="1">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r>
                            <a:rPr lang="vi-VN" i="1">
                              <a:latin typeface="Cambria Math" panose="02040503050406030204" pitchFamily="18" charset="0"/>
                            </a:rPr>
                            <m:t>2</m:t>
                          </m:r>
                        </m:sup>
                      </m:sSup>
                    </m:oMath>
                  </m:oMathPara>
                </a14:m>
                <a:endParaRPr lang="vi-VN" dirty="0" smtClean="0"/>
              </a:p>
              <a:p>
                <a:pPr marL="285750" indent="-285750">
                  <a:buFont typeface="Arial" panose="020B0604020202020204" pitchFamily="34" charset="0"/>
                  <a:buChar char="•"/>
                </a:pPr>
                <a:r>
                  <a:rPr lang="vi-VN" dirty="0" smtClean="0"/>
                  <a:t>Trung bình giá trị mất mát:</a:t>
                </a:r>
              </a:p>
              <a:p>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𝑀𝑆𝐸</m:t>
                      </m:r>
                      <m:r>
                        <a:rPr lang="vi-VN" b="0" i="1" smtClean="0">
                          <a:latin typeface="Cambria Math" panose="02040503050406030204" pitchFamily="18" charset="0"/>
                        </a:rPr>
                        <m:t>=</m:t>
                      </m:r>
                      <m:f>
                        <m:fPr>
                          <m:ctrlPr>
                            <a:rPr lang="vi-VN" b="0" i="1" smtClean="0">
                              <a:latin typeface="Cambria Math" panose="02040503050406030204" pitchFamily="18" charset="0"/>
                            </a:rPr>
                          </m:ctrlPr>
                        </m:fPr>
                        <m:num>
                          <m:nary>
                            <m:naryPr>
                              <m:chr m:val="∑"/>
                              <m:limLoc m:val="subSup"/>
                              <m:ctrlPr>
                                <a:rPr lang="vi-VN" b="0" i="1" smtClean="0">
                                  <a:latin typeface="Cambria Math" panose="02040503050406030204" pitchFamily="18" charset="0"/>
                                </a:rPr>
                              </m:ctrlPr>
                            </m:naryPr>
                            <m:sub>
                              <m:r>
                                <m:rPr>
                                  <m:brk m:alnAt="25"/>
                                </m:rPr>
                                <a:rPr lang="vi-VN" b="0" i="1" smtClean="0">
                                  <a:latin typeface="Cambria Math" panose="02040503050406030204" pitchFamily="18" charset="0"/>
                                </a:rPr>
                                <m:t>𝑖</m:t>
                              </m:r>
                              <m:r>
                                <a:rPr lang="vi-VN" b="0" i="1" smtClean="0">
                                  <a:latin typeface="Cambria Math" panose="02040503050406030204" pitchFamily="18" charset="0"/>
                                </a:rPr>
                                <m:t>=1</m:t>
                              </m:r>
                            </m:sub>
                            <m:sup>
                              <m:r>
                                <a:rPr lang="vi-VN" b="0" i="1" smtClean="0">
                                  <a:latin typeface="Cambria Math" panose="02040503050406030204" pitchFamily="18" charset="0"/>
                                </a:rPr>
                                <m:t>𝑛</m:t>
                              </m:r>
                            </m:sup>
                            <m:e>
                              <m:sSup>
                                <m:sSupPr>
                                  <m:ctrlPr>
                                    <a:rPr lang="vi-VN" b="0" i="1" smtClean="0">
                                      <a:latin typeface="Cambria Math" panose="02040503050406030204" pitchFamily="18" charset="0"/>
                                    </a:rPr>
                                  </m:ctrlPr>
                                </m:sSupPr>
                                <m:e>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𝑦</m:t>
                                      </m:r>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acc>
                                        <m:accPr>
                                          <m:chr m:val="̂"/>
                                          <m:ctrlPr>
                                            <a:rPr lang="vi-VN" b="0" i="1" smtClean="0">
                                              <a:latin typeface="Cambria Math" panose="02040503050406030204" pitchFamily="18" charset="0"/>
                                            </a:rPr>
                                          </m:ctrlPr>
                                        </m:accPr>
                                        <m:e>
                                          <m:r>
                                            <a:rPr lang="vi-VN" b="0" i="1" smtClean="0">
                                              <a:latin typeface="Cambria Math" panose="02040503050406030204" pitchFamily="18" charset="0"/>
                                            </a:rPr>
                                            <m:t>𝑦</m:t>
                                          </m:r>
                                        </m:e>
                                      </m:acc>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e>
                                <m:sup>
                                  <m:r>
                                    <a:rPr lang="vi-VN" b="0" i="1" smtClean="0">
                                      <a:latin typeface="Cambria Math" panose="02040503050406030204" pitchFamily="18" charset="0"/>
                                    </a:rPr>
                                    <m:t>2</m:t>
                                  </m:r>
                                </m:sup>
                              </m:sSup>
                            </m:e>
                          </m:nary>
                        </m:num>
                        <m:den>
                          <m:r>
                            <a:rPr lang="vi-VN" b="0" i="1" smtClean="0">
                              <a:latin typeface="Cambria Math" panose="02040503050406030204" pitchFamily="18" charset="0"/>
                            </a:rPr>
                            <m:t>𝑛</m:t>
                          </m:r>
                        </m:den>
                      </m:f>
                    </m:oMath>
                  </m:oMathPara>
                </a14:m>
                <a:endParaRPr lang="vi-VN" dirty="0" smtClean="0"/>
              </a:p>
              <a:p>
                <a:pPr/>
                <a:endParaRPr lang="vi-VN" dirty="0"/>
              </a:p>
              <a:p>
                <a:r>
                  <a:rPr lang="vi-VN" dirty="0"/>
                  <a:t>Hàm bậc 1 – Mean Absolute Error, L1 loss </a:t>
                </a:r>
                <a:r>
                  <a:rPr lang="vi-VN" dirty="0" smtClean="0"/>
                  <a:t>:</a:t>
                </a:r>
              </a:p>
              <a:p>
                <a:pPr marL="285750" indent="-285750">
                  <a:buFont typeface="Arial" panose="020B0604020202020204" pitchFamily="34" charset="0"/>
                  <a:buChar char="•"/>
                </a:pPr>
                <a:r>
                  <a:rPr lang="vi-VN" dirty="0"/>
                  <a:t>Tại điểm dữ liệu i:</a:t>
                </a:r>
                <a:endParaRPr lang="vi-VN"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sSup>
                    </m:oMath>
                  </m:oMathPara>
                </a14:m>
                <a:endParaRPr lang="vi-VN" dirty="0"/>
              </a:p>
              <a:p>
                <a:pPr marL="285750" indent="-285750">
                  <a:buFont typeface="Arial" panose="020B0604020202020204" pitchFamily="34" charset="0"/>
                  <a:buChar char="•"/>
                </a:pPr>
                <a:r>
                  <a:rPr lang="vi-VN" dirty="0" smtClean="0"/>
                  <a:t>Trung bình giá </a:t>
                </a:r>
                <a:r>
                  <a:rPr lang="vi-VN" dirty="0"/>
                  <a:t>trị mất mát:</a:t>
                </a:r>
              </a:p>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𝑀𝑆𝐸</m:t>
                      </m:r>
                      <m:r>
                        <a:rPr lang="vi-VN" i="1">
                          <a:latin typeface="Cambria Math" panose="02040503050406030204" pitchFamily="18" charset="0"/>
                        </a:rPr>
                        <m:t>=</m:t>
                      </m:r>
                      <m:f>
                        <m:fPr>
                          <m:ctrlPr>
                            <a:rPr lang="vi-VN" i="1">
                              <a:latin typeface="Cambria Math" panose="02040503050406030204" pitchFamily="18" charset="0"/>
                            </a:rPr>
                          </m:ctrlPr>
                        </m:fPr>
                        <m:num>
                          <m:nary>
                            <m:naryPr>
                              <m:chr m:val="∑"/>
                              <m:limLoc m:val="subSup"/>
                              <m:ctrlPr>
                                <a:rPr lang="vi-VN" i="1">
                                  <a:latin typeface="Cambria Math" panose="02040503050406030204" pitchFamily="18" charset="0"/>
                                </a:rPr>
                              </m:ctrlPr>
                            </m:naryPr>
                            <m:sub>
                              <m:r>
                                <m:rPr>
                                  <m:brk m:alnAt="25"/>
                                </m:rP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𝑛</m:t>
                              </m:r>
                            </m:sup>
                            <m:e>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sSubSup>
                                      <m:r>
                                        <a:rPr lang="vi-VN" i="1">
                                          <a:latin typeface="Cambria Math" panose="02040503050406030204" pitchFamily="18" charset="0"/>
                                        </a:rPr>
                                        <m:t>−</m:t>
                                      </m:r>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b>
                                          <m:r>
                                            <a:rPr lang="vi-VN" i="1">
                                              <a:latin typeface="Cambria Math" panose="02040503050406030204" pitchFamily="18" charset="0"/>
                                            </a:rPr>
                                            <m:t>𝑖</m:t>
                                          </m:r>
                                        </m:sub>
                                        <m:sup/>
                                      </m:sSubSup>
                                    </m:e>
                                  </m:d>
                                </m:e>
                                <m:sup/>
                              </m:sSup>
                            </m:e>
                          </m:nary>
                        </m:num>
                        <m:den>
                          <m:r>
                            <a:rPr lang="vi-VN" i="1">
                              <a:latin typeface="Cambria Math" panose="02040503050406030204" pitchFamily="18" charset="0"/>
                            </a:rPr>
                            <m:t>𝑛</m:t>
                          </m:r>
                        </m:den>
                      </m:f>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1123198" y="1114440"/>
                <a:ext cx="3983783" cy="3151568"/>
              </a:xfrm>
              <a:prstGeom prst="rect">
                <a:avLst/>
              </a:prstGeom>
              <a:blipFill>
                <a:blip r:embed="rId2"/>
                <a:stretch>
                  <a:fillRect l="-459" t="-387"/>
                </a:stretch>
              </a:blipFill>
            </p:spPr>
            <p:txBody>
              <a:bodyPr/>
              <a:lstStyle/>
              <a:p>
                <a:r>
                  <a:rPr lang="en-US">
                    <a:noFill/>
                  </a:rPr>
                  <a:t> </a:t>
                </a:r>
              </a:p>
            </p:txBody>
          </p:sp>
        </mc:Fallback>
      </mc:AlternateContent>
    </p:spTree>
    <p:extLst>
      <p:ext uri="{BB962C8B-B14F-4D97-AF65-F5344CB8AC3E}">
        <p14:creationId xmlns:p14="http://schemas.microsoft.com/office/powerpoint/2010/main" val="2440679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 cập nhật trọng số</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6" y="676656"/>
                <a:ext cx="4750202" cy="3967800"/>
              </a:xfrm>
            </p:spPr>
            <p:txBody>
              <a:bodyPr/>
              <a:lstStyle/>
              <a:p>
                <a:pPr marL="114300" indent="0">
                  <a:buNone/>
                </a:pPr>
                <a:r>
                  <a:rPr lang="fr-FR" dirty="0" smtClean="0">
                    <a:solidFill>
                      <a:schemeClr val="tx1"/>
                    </a:solidFill>
                  </a:rPr>
                  <a:t>Tính</a:t>
                </a:r>
                <a:r>
                  <a:rPr lang="fr-FR" dirty="0" smtClean="0">
                    <a:solidFill>
                      <a:schemeClr val="tx1"/>
                    </a:solidFill>
                  </a:rPr>
                  <a:t> </a:t>
                </a:r>
                <a:r>
                  <a:rPr lang="fr-FR" dirty="0" err="1" smtClean="0">
                    <a:solidFill>
                      <a:schemeClr val="tx1"/>
                    </a:solidFill>
                  </a:rPr>
                  <a:t>vector</a:t>
                </a:r>
                <a:r>
                  <a:rPr lang="fr-FR" dirty="0" smtClean="0">
                    <a:solidFill>
                      <a:schemeClr val="tx1"/>
                    </a:solidFill>
                  </a:rPr>
                  <a:t> </a:t>
                </a:r>
                <a:r>
                  <a:rPr lang="fr-FR" dirty="0" err="1" smtClean="0">
                    <a:solidFill>
                      <a:schemeClr val="tx1"/>
                    </a:solidFill>
                  </a:rPr>
                  <a:t>đạo</a:t>
                </a:r>
                <a:r>
                  <a:rPr lang="fr-FR" dirty="0" smtClean="0">
                    <a:solidFill>
                      <a:schemeClr val="tx1"/>
                    </a:solidFill>
                  </a:rPr>
                  <a:t> </a:t>
                </a:r>
                <a:r>
                  <a:rPr lang="fr-FR" dirty="0" err="1" smtClean="0">
                    <a:solidFill>
                      <a:schemeClr val="tx1"/>
                    </a:solidFill>
                  </a:rPr>
                  <a:t>hàm</a:t>
                </a:r>
                <a:r>
                  <a:rPr lang="vi-VN" dirty="0" smtClean="0">
                    <a:solidFill>
                      <a:schemeClr val="tx1"/>
                    </a:solidFill>
                  </a:rPr>
                  <a:t> của hàm mất mát</a:t>
                </a:r>
                <a:endParaRPr lang="fr-FR" dirty="0" smtClean="0">
                  <a:solidFill>
                    <a:schemeClr val="tx1"/>
                  </a:solidFill>
                </a:endParaRPr>
              </a:p>
              <a:p>
                <a:endParaRPr lang="fr-FR" dirty="0">
                  <a:solidFill>
                    <a:schemeClr val="tx1"/>
                  </a:solidFill>
                </a:endParaRPr>
              </a:p>
              <a:p>
                <a:pPr marL="114300" indent="0">
                  <a:buNone/>
                </a:pPr>
                <a:r>
                  <a:rPr lang="fr-FR" dirty="0" err="1" smtClean="0">
                    <a:solidFill>
                      <a:schemeClr val="tx1"/>
                    </a:solidFill>
                  </a:rPr>
                  <a:t>Cập</a:t>
                </a:r>
                <a:r>
                  <a:rPr lang="fr-FR" dirty="0" smtClean="0">
                    <a:solidFill>
                      <a:schemeClr val="tx1"/>
                    </a:solidFill>
                  </a:rPr>
                  <a:t> </a:t>
                </a:r>
                <a:r>
                  <a:rPr lang="fr-FR" dirty="0" err="1" smtClean="0">
                    <a:solidFill>
                      <a:schemeClr val="tx1"/>
                    </a:solidFill>
                  </a:rPr>
                  <a:t>nhật</a:t>
                </a:r>
                <a:r>
                  <a:rPr lang="fr-FR" dirty="0" smtClean="0">
                    <a:solidFill>
                      <a:schemeClr val="tx1"/>
                    </a:solidFill>
                  </a:rPr>
                  <a:t> </a:t>
                </a:r>
                <a:r>
                  <a:rPr lang="fr-FR" dirty="0" err="1" smtClean="0">
                    <a:solidFill>
                      <a:schemeClr val="tx1"/>
                    </a:solidFill>
                  </a:rPr>
                  <a:t>trọng</a:t>
                </a:r>
                <a:r>
                  <a:rPr lang="fr-FR" dirty="0" smtClean="0">
                    <a:solidFill>
                      <a:schemeClr val="tx1"/>
                    </a:solidFill>
                  </a:rPr>
                  <a:t> </a:t>
                </a:r>
                <a:r>
                  <a:rPr lang="fr-FR" dirty="0" err="1" smtClean="0">
                    <a:solidFill>
                      <a:schemeClr val="tx1"/>
                    </a:solidFill>
                  </a:rPr>
                  <a:t>số</a:t>
                </a:r>
                <a:endParaRPr lang="vi-VN" dirty="0" smtClean="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e>
                      </m:d>
                      <m:r>
                        <a:rPr lang="en-US" b="0" i="1" smtClean="0">
                          <a:solidFill>
                            <a:schemeClr val="tx1"/>
                          </a:solidFill>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𝑏</m:t>
                          </m:r>
                        </m:e>
                      </m:d>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𝜂</m:t>
                          </m:r>
                        </m:num>
                        <m:den>
                          <m:r>
                            <a:rPr lang="en-US" b="0" i="1" smtClean="0">
                              <a:solidFill>
                                <a:schemeClr val="tx1"/>
                              </a:solidFill>
                              <a:latin typeface="Cambria Math" panose="02040503050406030204" pitchFamily="18" charset="0"/>
                              <a:ea typeface="Cambria Math" panose="02040503050406030204" pitchFamily="18" charset="0"/>
                            </a:rPr>
                            <m:t>𝑛</m:t>
                          </m:r>
                        </m:den>
                      </m:f>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𝜖</m:t>
                          </m:r>
                          <m:r>
                            <a:rPr lang="en-US" b="0" i="1" smtClean="0">
                              <a:solidFill>
                                <a:schemeClr val="tx1"/>
                              </a:solidFill>
                              <a:latin typeface="Cambria Math" panose="02040503050406030204" pitchFamily="18" charset="0"/>
                              <a:ea typeface="Cambria Math" panose="02040503050406030204" pitchFamily="18" charset="0"/>
                            </a:rPr>
                            <m:t>𝑁</m:t>
                          </m:r>
                        </m:sub>
                        <m:sup/>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𝑏</m:t>
                                  </m:r>
                                </m:e>
                              </m:d>
                            </m:sub>
                          </m:sSub>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𝑙</m:t>
                              </m:r>
                            </m:e>
                            <m:sup>
                              <m:r>
                                <a:rPr lang="en-US" b="0" i="1" smtClean="0">
                                  <a:solidFill>
                                    <a:schemeClr val="tx1"/>
                                  </a:solidFill>
                                  <a:latin typeface="Cambria Math" panose="02040503050406030204" pitchFamily="18" charset="0"/>
                                  <a:ea typeface="Cambria Math" panose="02040503050406030204" pitchFamily="18" charset="0"/>
                                </a:rPr>
                                <m:t>𝑖</m:t>
                              </m:r>
                            </m:sup>
                          </m:sSup>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𝑏</m:t>
                              </m:r>
                            </m:e>
                          </m:d>
                        </m:e>
                      </m:nary>
                    </m:oMath>
                  </m:oMathPara>
                </a14:m>
                <a:endParaRPr lang="en-US" b="0" i="1" dirty="0" smtClean="0">
                  <a:solidFill>
                    <a:schemeClr val="tx1"/>
                  </a:solidFill>
                  <a:latin typeface="Cambria Math" panose="02040503050406030204" pitchFamily="18" charset="0"/>
                  <a:ea typeface="Cambria Math" panose="02040503050406030204" pitchFamily="18" charset="0"/>
                </a:endParaRPr>
              </a:p>
              <a:p>
                <a:pPr marL="114300" indent="0">
                  <a:buNone/>
                </a:pPr>
                <a:endParaRPr lang="en-US" i="1" dirty="0" smtClean="0">
                  <a:solidFill>
                    <a:schemeClr val="tx1"/>
                  </a:solidFill>
                  <a:latin typeface="Cambria Math" panose="02040503050406030204" pitchFamily="18" charset="0"/>
                  <a:ea typeface="Cambria Math" panose="02040503050406030204" pitchFamily="18" charset="0"/>
                </a:endParaRPr>
              </a:p>
              <a:p>
                <a:pPr marL="114300" indent="0">
                  <a:buNone/>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𝜂</m:t>
                    </m:r>
                  </m:oMath>
                </a14:m>
                <a:r>
                  <a:rPr lang="en-US" dirty="0" smtClean="0">
                    <a:solidFill>
                      <a:schemeClr val="tx1"/>
                    </a:solidFill>
                  </a:rPr>
                  <a:t> </a:t>
                </a:r>
                <a:r>
                  <a:rPr lang="en-US" dirty="0" err="1" smtClean="0">
                    <a:solidFill>
                      <a:schemeClr val="tx1"/>
                    </a:solidFill>
                  </a:rPr>
                  <a:t>là</a:t>
                </a:r>
                <a:r>
                  <a:rPr lang="en-US" dirty="0" smtClean="0">
                    <a:solidFill>
                      <a:schemeClr val="tx1"/>
                    </a:solidFill>
                  </a:rPr>
                  <a:t> </a:t>
                </a:r>
                <a:r>
                  <a:rPr lang="en-US" dirty="0" err="1" smtClean="0">
                    <a:solidFill>
                      <a:schemeClr val="tx1"/>
                    </a:solidFill>
                  </a:rPr>
                  <a:t>tốc</a:t>
                </a:r>
                <a:r>
                  <a:rPr lang="en-US" dirty="0" smtClean="0">
                    <a:solidFill>
                      <a:schemeClr val="tx1"/>
                    </a:solidFill>
                  </a:rPr>
                  <a:t> </a:t>
                </a:r>
                <a:r>
                  <a:rPr lang="en-US" dirty="0" err="1" smtClean="0">
                    <a:solidFill>
                      <a:schemeClr val="tx1"/>
                    </a:solidFill>
                  </a:rPr>
                  <a:t>độ</a:t>
                </a:r>
                <a:r>
                  <a:rPr lang="en-US" dirty="0" smtClean="0">
                    <a:solidFill>
                      <a:schemeClr val="tx1"/>
                    </a:solidFill>
                  </a:rPr>
                  <a:t> </a:t>
                </a:r>
                <a:r>
                  <a:rPr lang="en-US" dirty="0" err="1" smtClean="0">
                    <a:solidFill>
                      <a:schemeClr val="tx1"/>
                    </a:solidFill>
                  </a:rPr>
                  <a:t>học</a:t>
                </a:r>
                <a:r>
                  <a:rPr lang="en-US" dirty="0" smtClean="0">
                    <a:solidFill>
                      <a:schemeClr val="tx1"/>
                    </a:solidFill>
                  </a:rPr>
                  <a:t> (learning rate)</a:t>
                </a:r>
                <a:endParaRPr lang="vi-VN" dirty="0" smtClean="0">
                  <a:solidFill>
                    <a:schemeClr val="tx1"/>
                  </a:solidFill>
                </a:endParaRPr>
              </a:p>
              <a:p>
                <a:pPr marL="114300" indent="0">
                  <a:buNone/>
                </a:pPr>
                <a:endParaRPr lang="en-US" dirty="0">
                  <a:solidFill>
                    <a:schemeClr val="tx1"/>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750202" cy="3967800"/>
              </a:xfrm>
              <a:blipFill>
                <a:blip r:embed="rId3"/>
                <a:stretch>
                  <a:fillRect/>
                </a:stretch>
              </a:blipFill>
            </p:spPr>
            <p:txBody>
              <a:bodyPr/>
              <a:lstStyle/>
              <a:p>
                <a:r>
                  <a:rPr lang="en-US">
                    <a:noFill/>
                  </a:rPr>
                  <a:t> </a:t>
                </a:r>
              </a:p>
            </p:txBody>
          </p:sp>
        </mc:Fallback>
      </mc:AlternateContent>
      <p:pic>
        <p:nvPicPr>
          <p:cNvPr id="2054" name="Picture 6" descr="https://miro.medium.com/max/304/1*yXOgW309hu_72khVfchLi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24" y="6646929"/>
            <a:ext cx="1447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72" y="804275"/>
            <a:ext cx="3236530" cy="1750909"/>
          </a:xfrm>
          <a:prstGeom prst="rect">
            <a:avLst/>
          </a:prstGeom>
        </p:spPr>
      </p:pic>
      <p:pic>
        <p:nvPicPr>
          <p:cNvPr id="5" name="Picture 4"/>
          <p:cNvPicPr>
            <a:picLocks noChangeAspect="1"/>
          </p:cNvPicPr>
          <p:nvPr/>
        </p:nvPicPr>
        <p:blipFill>
          <a:blip r:embed="rId6"/>
          <a:stretch>
            <a:fillRect/>
          </a:stretch>
        </p:blipFill>
        <p:spPr>
          <a:xfrm>
            <a:off x="276829" y="5425258"/>
            <a:ext cx="4143094" cy="873763"/>
          </a:xfrm>
          <a:prstGeom prst="rect">
            <a:avLst/>
          </a:prstGeom>
        </p:spPr>
      </p:pic>
    </p:spTree>
    <p:extLst>
      <p:ext uri="{BB962C8B-B14F-4D97-AF65-F5344CB8AC3E}">
        <p14:creationId xmlns:p14="http://schemas.microsoft.com/office/powerpoint/2010/main" val="2094572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endParaRPr lang="en-US" dirty="0"/>
          </a:p>
        </p:txBody>
      </p:sp>
      <p:pic>
        <p:nvPicPr>
          <p:cNvPr id="4" name="Picture 3"/>
          <p:cNvPicPr>
            <a:picLocks noChangeAspect="1"/>
          </p:cNvPicPr>
          <p:nvPr/>
        </p:nvPicPr>
        <p:blipFill>
          <a:blip r:embed="rId2"/>
          <a:stretch>
            <a:fillRect/>
          </a:stretch>
        </p:blipFill>
        <p:spPr>
          <a:xfrm>
            <a:off x="2222099" y="1995736"/>
            <a:ext cx="4238625" cy="1438275"/>
          </a:xfrm>
          <a:prstGeom prst="rect">
            <a:avLst/>
          </a:prstGeom>
        </p:spPr>
      </p:pic>
    </p:spTree>
    <p:extLst>
      <p:ext uri="{BB962C8B-B14F-4D97-AF65-F5344CB8AC3E}">
        <p14:creationId xmlns:p14="http://schemas.microsoft.com/office/powerpoint/2010/main" val="25004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1: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03219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04346" y="1811965"/>
            <a:ext cx="2933700" cy="647700"/>
          </a:xfrm>
          <a:prstGeom prst="rect">
            <a:avLst/>
          </a:prstGeom>
        </p:spPr>
      </p:pic>
    </p:spTree>
    <p:extLst>
      <p:ext uri="{BB962C8B-B14F-4D97-AF65-F5344CB8AC3E}">
        <p14:creationId xmlns:p14="http://schemas.microsoft.com/office/powerpoint/2010/main" val="257091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10896" y="676656"/>
            <a:ext cx="8520600" cy="1035186"/>
          </a:xfrm>
        </p:spPr>
        <p:txBody>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3313896" y="1347898"/>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073463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vi-VN" dirty="0" smtClean="0"/>
              <a:t>Deep learning là một phần trong Machine Learning</a:t>
            </a:r>
          </a:p>
          <a:p>
            <a:pPr marL="0" indent="0">
              <a:spcAft>
                <a:spcPts val="1200"/>
              </a:spcAft>
              <a:buNone/>
            </a:pPr>
            <a:r>
              <a:rPr lang="vi-VN" dirty="0"/>
              <a:t>Deep learning là thuật toán được huấn luyện dự trên dữ liệu</a:t>
            </a:r>
          </a:p>
          <a:p>
            <a:pPr marL="0" lvl="0" indent="0" algn="l" rtl="0">
              <a:spcBef>
                <a:spcPts val="0"/>
              </a:spcBef>
              <a:spcAft>
                <a:spcPts val="1200"/>
              </a:spcAft>
              <a:buNone/>
            </a:pPr>
            <a:r>
              <a:rPr lang="fr-FR" dirty="0" err="1" smtClean="0"/>
              <a:t>Pytorch</a:t>
            </a:r>
            <a:r>
              <a:rPr lang="fr-FR" dirty="0" smtClean="0"/>
              <a:t> </a:t>
            </a:r>
            <a:r>
              <a:rPr lang="fr-FR" dirty="0" smtClean="0"/>
              <a:t>and </a:t>
            </a:r>
            <a:r>
              <a:rPr lang="fr-FR" dirty="0" err="1" smtClean="0"/>
              <a:t>tensorflow</a:t>
            </a:r>
            <a:r>
              <a:rPr lang="fr-FR" dirty="0" smtClean="0"/>
              <a:t> </a:t>
            </a:r>
            <a:r>
              <a:rPr lang="vi-VN" dirty="0" smtClean="0"/>
              <a:t>là hai thư viện phổ biến nhất cho deep learning</a:t>
            </a:r>
            <a:endParaRPr lang="fr-FR" dirty="0" smtClean="0"/>
          </a:p>
          <a:p>
            <a:pPr marL="0" lvl="0" indent="0" algn="l" rtl="0">
              <a:spcBef>
                <a:spcPts val="0"/>
              </a:spcBef>
              <a:spcAft>
                <a:spcPts val="1200"/>
              </a:spcAft>
              <a:buNone/>
            </a:pPr>
            <a:r>
              <a:rPr lang="vi-VN" dirty="0" smtClean="0"/>
              <a:t>Mô hình tuyến tính là dạng đơn giản nhất của mạng neuron</a:t>
            </a:r>
          </a:p>
          <a:p>
            <a:pPr marL="0" lvl="0" indent="0" algn="l" rtl="0">
              <a:spcBef>
                <a:spcPts val="0"/>
              </a:spcBef>
              <a:spcAft>
                <a:spcPts val="1200"/>
              </a:spcAft>
              <a:buNone/>
            </a:pPr>
            <a:r>
              <a:rPr lang="vi-VN" dirty="0" smtClean="0"/>
              <a:t>Mô hình tuyến tính có thể được giải quyết bằng gradient descent</a:t>
            </a:r>
            <a:endParaRPr dirty="0"/>
          </a:p>
        </p:txBody>
      </p:sp>
    </p:spTree>
    <p:extLst>
      <p:ext uri="{BB962C8B-B14F-4D97-AF65-F5344CB8AC3E}">
        <p14:creationId xmlns:p14="http://schemas.microsoft.com/office/powerpoint/2010/main" val="744963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1792950" y="1875124"/>
            <a:ext cx="5715000" cy="1931331"/>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1400" b="1" dirty="0" smtClean="0"/>
              <a:t>Một nhánh trong học máy (machine learning)</a:t>
            </a:r>
          </a:p>
          <a:p>
            <a:pPr marL="457200" lvl="0" indent="-355600" algn="l" rtl="0">
              <a:spcBef>
                <a:spcPts val="0"/>
              </a:spcBef>
              <a:spcAft>
                <a:spcPts val="0"/>
              </a:spcAft>
              <a:buClr>
                <a:srgbClr val="1155CC"/>
              </a:buClr>
              <a:buSzPts val="2000"/>
              <a:buAutoNum type="arabicPeriod"/>
            </a:pPr>
            <a:r>
              <a:rPr lang="vi-VN" sz="1400" b="1" dirty="0" smtClean="0">
                <a:solidFill>
                  <a:srgbClr val="1155CC"/>
                </a:solidFill>
              </a:rPr>
              <a:t>Mô hình xây dựng dựa trên dữ liệu, để thực hiện một nhiệm vụ cụ thể</a:t>
            </a:r>
          </a:p>
          <a:p>
            <a:pPr marL="457200" lvl="0" indent="-355600" algn="l" rtl="0">
              <a:spcBef>
                <a:spcPts val="0"/>
              </a:spcBef>
              <a:spcAft>
                <a:spcPts val="0"/>
              </a:spcAft>
              <a:buClr>
                <a:srgbClr val="1155CC"/>
              </a:buClr>
              <a:buSzPts val="2000"/>
              <a:buAutoNum type="arabicPeriod"/>
            </a:pPr>
            <a:r>
              <a:rPr lang="vi-VN" sz="1400" b="1" dirty="0" smtClean="0"/>
              <a:t>Đạt kết quả cao hơn các thuật toán học máy truyền thống</a:t>
            </a:r>
          </a:p>
          <a:p>
            <a:pPr marL="457200" lvl="0" indent="-355600" algn="l" rtl="0">
              <a:spcBef>
                <a:spcPts val="0"/>
              </a:spcBef>
              <a:spcAft>
                <a:spcPts val="0"/>
              </a:spcAft>
              <a:buClr>
                <a:srgbClr val="1155CC"/>
              </a:buClr>
              <a:buSzPts val="2000"/>
              <a:buAutoNum type="arabicPeriod"/>
            </a:pPr>
            <a:r>
              <a:rPr lang="vi-VN" sz="1400" b="1" dirty="0" smtClean="0">
                <a:solidFill>
                  <a:srgbClr val="1155CC"/>
                </a:solidFill>
              </a:rPr>
              <a:t>Thường được sử dụng trong xử lý ảnh (CV), ngôn ngữ tự nhiên (NLP)</a:t>
            </a:r>
            <a:endParaRPr sz="1400" b="1" dirty="0">
              <a:solidFill>
                <a:srgbClr val="1155CC"/>
              </a:solidFill>
            </a:endParaRPr>
          </a:p>
        </p:txBody>
      </p:sp>
    </p:spTree>
    <p:extLst>
      <p:ext uri="{BB962C8B-B14F-4D97-AF65-F5344CB8AC3E}">
        <p14:creationId xmlns:p14="http://schemas.microsoft.com/office/powerpoint/2010/main" val="386418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a:t>
            </a:r>
            <a:r>
              <a:rPr lang="en-GB" sz="1800" dirty="0" smtClean="0"/>
              <a:t>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2098</Words>
  <Application>Microsoft Office PowerPoint</Application>
  <PresentationFormat>On-screen Show (16:9)</PresentationFormat>
  <Paragraphs>373</Paragraphs>
  <Slides>39</Slides>
  <Notes>23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39</vt:i4>
      </vt:variant>
    </vt:vector>
  </HeadingPairs>
  <TitlesOfParts>
    <vt:vector size="43" baseType="lpstr">
      <vt:lpstr>Arial</vt:lpstr>
      <vt:lpstr>Cambria Math</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Nội dung</vt:lpstr>
      <vt:lpstr>Phần 1: Giới thiệu</vt:lpstr>
      <vt:lpstr>Deep learning là gì</vt:lpstr>
      <vt:lpstr>So sánh học máy và học sâu (machine learning vs deep learning)</vt:lpstr>
      <vt:lpstr>Ứng dụng của deep learning</vt:lpstr>
      <vt:lpstr>Thành phần chính của deep learning</vt:lpstr>
      <vt:lpstr>Supervised learning (học có giám sát)</vt:lpstr>
      <vt:lpstr>Supervised learning (học không giám sát)</vt:lpstr>
      <vt:lpstr>Lịch sử phát triển</vt:lpstr>
      <vt:lpstr>Các framework</vt:lpstr>
      <vt:lpstr>Cách lựa chọn framework cho dự án</vt:lpstr>
      <vt:lpstr>Đề cương khoá học (phần cơ bản)</vt:lpstr>
      <vt:lpstr>Đề cương khoá học (phần cơ bản)</vt:lpstr>
      <vt:lpstr>Đề cương khoá học (phần nâng cao)</vt:lpstr>
      <vt:lpstr>Đề cương khoá học (phần nâng cao)</vt:lpstr>
      <vt:lpstr>Phần 2: Mô hình tuyến tính</vt:lpstr>
      <vt:lpstr>Mô hình tuyến tính</vt:lpstr>
      <vt:lpstr>Ví dụ mô hình tuyến tính</vt:lpstr>
      <vt:lpstr>Lời giải</vt:lpstr>
      <vt:lpstr>Cách giải quyết với gradient descent</vt:lpstr>
      <vt:lpstr>Các hàm mất mát phổ biến cho bài toán dự đoán</vt:lpstr>
      <vt:lpstr>Cách cập nhật trọng số</vt:lpstr>
      <vt:lpstr>Từ mô hình tuyến tính đến mạng neuron</vt:lpstr>
      <vt:lpstr>Phần 1: Làm quen với tensorflow và keras</vt:lpstr>
      <vt:lpstr>Cài đặt và import tensorflow, keras</vt:lpstr>
      <vt:lpstr>Xử lý dữ liệu</vt:lpstr>
      <vt:lpstr>Xây dựng mô hình</vt:lpstr>
      <vt:lpstr>Huấn luyện mô hình</vt:lpstr>
      <vt:lpstr>Đánh giá mô hình</vt:lpstr>
      <vt:lpstr>Predict</vt:lpstr>
      <vt:lpstr>Phần 1: Bài tập và thảo luận</vt:lpstr>
      <vt:lpstr>Tóm tắt</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17</cp:revision>
  <dcterms:modified xsi:type="dcterms:W3CDTF">2022-08-15T18:11:58Z</dcterms:modified>
</cp:coreProperties>
</file>